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mp4" ContentType="video/mp4"/>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67" r:id="rId3"/>
    <p:sldId id="268" r:id="rId4"/>
    <p:sldId id="269" r:id="rId5"/>
    <p:sldId id="270" r:id="rId6"/>
    <p:sldId id="271" r:id="rId7"/>
    <p:sldId id="272" r:id="rId8"/>
    <p:sldId id="273" r:id="rId9"/>
    <p:sldId id="275" r:id="rId10"/>
    <p:sldId id="280" r:id="rId11"/>
    <p:sldId id="282" r:id="rId12"/>
    <p:sldId id="294" r:id="rId13"/>
    <p:sldId id="295" r:id="rId14"/>
    <p:sldId id="283" r:id="rId15"/>
    <p:sldId id="296" r:id="rId16"/>
    <p:sldId id="291" r:id="rId17"/>
    <p:sldId id="297" r:id="rId18"/>
    <p:sldId id="301" r:id="rId19"/>
    <p:sldId id="302" r:id="rId20"/>
    <p:sldId id="303" r:id="rId21"/>
    <p:sldId id="304" r:id="rId22"/>
    <p:sldId id="305" r:id="rId23"/>
    <p:sldId id="308" r:id="rId24"/>
    <p:sldId id="306" r:id="rId25"/>
    <p:sldId id="310" r:id="rId26"/>
    <p:sldId id="309" r:id="rId27"/>
    <p:sldId id="311" r:id="rId28"/>
    <p:sldId id="312" r:id="rId29"/>
    <p:sldId id="313" r:id="rId30"/>
    <p:sldId id="314" r:id="rId31"/>
    <p:sldId id="315" r:id="rId32"/>
    <p:sldId id="317" r:id="rId33"/>
    <p:sldId id="298" r:id="rId34"/>
    <p:sldId id="299" r:id="rId35"/>
    <p:sldId id="323" r:id="rId36"/>
    <p:sldId id="318" r:id="rId37"/>
    <p:sldId id="319" r:id="rId38"/>
    <p:sldId id="320" r:id="rId39"/>
    <p:sldId id="321" r:id="rId40"/>
    <p:sldId id="322" r:id="rId41"/>
  </p:sldIdLst>
  <p:sldSz cx="9144000" cy="6858000" type="screen4x3"/>
  <p:notesSz cx="6858000" cy="9144000"/>
  <p:embeddedFontLst>
    <p:embeddedFont>
      <p:font typeface="Calibri Light" pitchFamily="34" charset="0"/>
      <p:regular r:id="rId42"/>
      <p:italic r:id="rId43"/>
    </p:embeddedFont>
    <p:embeddedFont>
      <p:font typeface="Calibri" pitchFamily="34" charset="0"/>
      <p:regular r:id="rId44"/>
      <p:bold r:id="rId45"/>
      <p:italic r:id="rId46"/>
      <p:boldItalic r:id="rId4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3" d="100"/>
          <a:sy n="73" d="100"/>
        </p:scale>
        <p:origin x="-1278"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82D733-04BE-4A80-AEBF-5654A317A482}" type="datetimeFigureOut">
              <a:rPr lang="en-GB" smtClean="0"/>
              <a:pPr/>
              <a:t>16/06/2020</a:t>
            </a:fld>
            <a:endParaRPr lang="en-GB"/>
          </a:p>
        </p:txBody>
      </p:sp>
      <p:sp>
        <p:nvSpPr>
          <p:cNvPr id="5" name="Footer Placeholder 4"/>
          <p:cNvSpPr>
            <a:spLocks noGrp="1"/>
          </p:cNvSpPr>
          <p:nvPr>
            <p:ph type="ftr" sz="quarter" idx="11"/>
          </p:nvPr>
        </p:nvSpPr>
        <p:spPr/>
        <p:txBody>
          <a:bodyPr/>
          <a:lstStyle>
            <a:lvl1pPr>
              <a:defRPr sz="1400">
                <a:solidFill>
                  <a:schemeClr val="accent2"/>
                </a:solidFill>
              </a:defRPr>
            </a:lvl1pPr>
          </a:lstStyle>
          <a:p>
            <a:r>
              <a:rPr lang="en-US" dirty="0"/>
              <a:t>dryatinmehta@yahoo.com</a:t>
            </a:r>
            <a:endParaRPr lang="en-GB" dirty="0"/>
          </a:p>
        </p:txBody>
      </p:sp>
      <p:sp>
        <p:nvSpPr>
          <p:cNvPr id="6" name="Slide Number Placeholder 5"/>
          <p:cNvSpPr>
            <a:spLocks noGrp="1"/>
          </p:cNvSpPr>
          <p:nvPr>
            <p:ph type="sldNum" sz="quarter" idx="12"/>
          </p:nvPr>
        </p:nvSpPr>
        <p:spPr/>
        <p:txBody>
          <a:bodyPr/>
          <a:lstStyle/>
          <a:p>
            <a:fld id="{1F9CD046-F045-4B9C-A1D7-28338E6BC7CC}" type="slidenum">
              <a:rPr lang="en-GB" smtClean="0"/>
              <a:pPr/>
              <a:t>‹#›</a:t>
            </a:fld>
            <a:endParaRPr lang="en-GB"/>
          </a:p>
        </p:txBody>
      </p:sp>
    </p:spTree>
    <p:extLst>
      <p:ext uri="{BB962C8B-B14F-4D97-AF65-F5344CB8AC3E}">
        <p14:creationId xmlns="" xmlns:p14="http://schemas.microsoft.com/office/powerpoint/2010/main" val="93072050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82D733-04BE-4A80-AEBF-5654A317A482}" type="datetimeFigureOut">
              <a:rPr lang="en-GB" smtClean="0"/>
              <a:pPr/>
              <a:t>16/06/2020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9CD046-F045-4B9C-A1D7-28338E6BC7CC}" type="slidenum">
              <a:rPr lang="en-GB" smtClean="0"/>
              <a:pPr/>
              <a:t>‹#›</a:t>
            </a:fld>
            <a:endParaRPr lang="en-GB"/>
          </a:p>
        </p:txBody>
      </p:sp>
    </p:spTree>
    <p:extLst>
      <p:ext uri="{BB962C8B-B14F-4D97-AF65-F5344CB8AC3E}">
        <p14:creationId xmlns="" xmlns:p14="http://schemas.microsoft.com/office/powerpoint/2010/main" val="185007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82D733-04BE-4A80-AEBF-5654A317A482}" type="datetimeFigureOut">
              <a:rPr lang="en-GB" smtClean="0"/>
              <a:pPr/>
              <a:t>16/06/2020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9CD046-F045-4B9C-A1D7-28338E6BC7CC}" type="slidenum">
              <a:rPr lang="en-GB" smtClean="0"/>
              <a:pPr/>
              <a:t>‹#›</a:t>
            </a:fld>
            <a:endParaRPr lang="en-GB"/>
          </a:p>
        </p:txBody>
      </p:sp>
    </p:spTree>
    <p:extLst>
      <p:ext uri="{BB962C8B-B14F-4D97-AF65-F5344CB8AC3E}">
        <p14:creationId xmlns="" xmlns:p14="http://schemas.microsoft.com/office/powerpoint/2010/main" val="2300691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82D733-04BE-4A80-AEBF-5654A317A482}" type="datetimeFigureOut">
              <a:rPr lang="en-GB" smtClean="0"/>
              <a:pPr/>
              <a:t>16/06/2020</a:t>
            </a:fld>
            <a:endParaRPr lang="en-GB"/>
          </a:p>
        </p:txBody>
      </p:sp>
      <p:sp>
        <p:nvSpPr>
          <p:cNvPr id="5" name="Footer Placeholder 4"/>
          <p:cNvSpPr>
            <a:spLocks noGrp="1"/>
          </p:cNvSpPr>
          <p:nvPr>
            <p:ph type="ftr" sz="quarter" idx="11"/>
          </p:nvPr>
        </p:nvSpPr>
        <p:spPr/>
        <p:txBody>
          <a:bodyPr/>
          <a:lstStyle>
            <a:lvl1pPr>
              <a:defRPr sz="1400" b="1">
                <a:solidFill>
                  <a:schemeClr val="accent2"/>
                </a:solidFill>
              </a:defRPr>
            </a:lvl1pPr>
          </a:lstStyle>
          <a:p>
            <a:r>
              <a:rPr lang="en-US" dirty="0"/>
              <a:t>dryatinmehta@yahoo.com</a:t>
            </a:r>
            <a:endParaRPr lang="en-GB" dirty="0"/>
          </a:p>
        </p:txBody>
      </p:sp>
      <p:sp>
        <p:nvSpPr>
          <p:cNvPr id="6" name="Slide Number Placeholder 5"/>
          <p:cNvSpPr>
            <a:spLocks noGrp="1"/>
          </p:cNvSpPr>
          <p:nvPr>
            <p:ph type="sldNum" sz="quarter" idx="12"/>
          </p:nvPr>
        </p:nvSpPr>
        <p:spPr/>
        <p:txBody>
          <a:bodyPr/>
          <a:lstStyle/>
          <a:p>
            <a:fld id="{1F9CD046-F045-4B9C-A1D7-28338E6BC7CC}" type="slidenum">
              <a:rPr lang="en-GB" smtClean="0"/>
              <a:pPr/>
              <a:t>‹#›</a:t>
            </a:fld>
            <a:endParaRPr lang="en-GB"/>
          </a:p>
        </p:txBody>
      </p:sp>
    </p:spTree>
    <p:extLst>
      <p:ext uri="{BB962C8B-B14F-4D97-AF65-F5344CB8AC3E}">
        <p14:creationId xmlns="" xmlns:p14="http://schemas.microsoft.com/office/powerpoint/2010/main" val="334706664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82D733-04BE-4A80-AEBF-5654A317A482}" type="datetimeFigureOut">
              <a:rPr lang="en-GB" smtClean="0"/>
              <a:pPr/>
              <a:t>16/06/2020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9CD046-F045-4B9C-A1D7-28338E6BC7CC}" type="slidenum">
              <a:rPr lang="en-GB" smtClean="0"/>
              <a:pPr/>
              <a:t>‹#›</a:t>
            </a:fld>
            <a:endParaRPr lang="en-GB"/>
          </a:p>
        </p:txBody>
      </p:sp>
    </p:spTree>
    <p:extLst>
      <p:ext uri="{BB962C8B-B14F-4D97-AF65-F5344CB8AC3E}">
        <p14:creationId xmlns="" xmlns:p14="http://schemas.microsoft.com/office/powerpoint/2010/main" val="4293986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82D733-04BE-4A80-AEBF-5654A317A482}" type="datetimeFigureOut">
              <a:rPr lang="en-GB" smtClean="0"/>
              <a:pPr/>
              <a:t>16/06/2020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9CD046-F045-4B9C-A1D7-28338E6BC7CC}" type="slidenum">
              <a:rPr lang="en-GB" smtClean="0"/>
              <a:pPr/>
              <a:t>‹#›</a:t>
            </a:fld>
            <a:endParaRPr lang="en-GB"/>
          </a:p>
        </p:txBody>
      </p:sp>
    </p:spTree>
    <p:extLst>
      <p:ext uri="{BB962C8B-B14F-4D97-AF65-F5344CB8AC3E}">
        <p14:creationId xmlns="" xmlns:p14="http://schemas.microsoft.com/office/powerpoint/2010/main" val="2628068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82D733-04BE-4A80-AEBF-5654A317A482}" type="datetimeFigureOut">
              <a:rPr lang="en-GB" smtClean="0"/>
              <a:pPr/>
              <a:t>16/06/2020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9CD046-F045-4B9C-A1D7-28338E6BC7CC}" type="slidenum">
              <a:rPr lang="en-GB" smtClean="0"/>
              <a:pPr/>
              <a:t>‹#›</a:t>
            </a:fld>
            <a:endParaRPr lang="en-GB"/>
          </a:p>
        </p:txBody>
      </p:sp>
    </p:spTree>
    <p:extLst>
      <p:ext uri="{BB962C8B-B14F-4D97-AF65-F5344CB8AC3E}">
        <p14:creationId xmlns="" xmlns:p14="http://schemas.microsoft.com/office/powerpoint/2010/main" val="2204583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82D733-04BE-4A80-AEBF-5654A317A482}" type="datetimeFigureOut">
              <a:rPr lang="en-GB" smtClean="0"/>
              <a:pPr/>
              <a:t>16/06/2020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9CD046-F045-4B9C-A1D7-28338E6BC7CC}" type="slidenum">
              <a:rPr lang="en-GB" smtClean="0"/>
              <a:pPr/>
              <a:t>‹#›</a:t>
            </a:fld>
            <a:endParaRPr lang="en-GB"/>
          </a:p>
        </p:txBody>
      </p:sp>
    </p:spTree>
    <p:extLst>
      <p:ext uri="{BB962C8B-B14F-4D97-AF65-F5344CB8AC3E}">
        <p14:creationId xmlns="" xmlns:p14="http://schemas.microsoft.com/office/powerpoint/2010/main" val="2072055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82D733-04BE-4A80-AEBF-5654A317A482}" type="datetimeFigureOut">
              <a:rPr lang="en-GB" smtClean="0"/>
              <a:pPr/>
              <a:t>16/06/2020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9CD046-F045-4B9C-A1D7-28338E6BC7CC}" type="slidenum">
              <a:rPr lang="en-GB" smtClean="0"/>
              <a:pPr/>
              <a:t>‹#›</a:t>
            </a:fld>
            <a:endParaRPr lang="en-GB"/>
          </a:p>
        </p:txBody>
      </p:sp>
    </p:spTree>
    <p:extLst>
      <p:ext uri="{BB962C8B-B14F-4D97-AF65-F5344CB8AC3E}">
        <p14:creationId xmlns="" xmlns:p14="http://schemas.microsoft.com/office/powerpoint/2010/main" val="2262884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82D733-04BE-4A80-AEBF-5654A317A482}" type="datetimeFigureOut">
              <a:rPr lang="en-GB" smtClean="0"/>
              <a:pPr/>
              <a:t>16/06/2020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9CD046-F045-4B9C-A1D7-28338E6BC7CC}" type="slidenum">
              <a:rPr lang="en-GB" smtClean="0"/>
              <a:pPr/>
              <a:t>‹#›</a:t>
            </a:fld>
            <a:endParaRPr lang="en-GB"/>
          </a:p>
        </p:txBody>
      </p:sp>
    </p:spTree>
    <p:extLst>
      <p:ext uri="{BB962C8B-B14F-4D97-AF65-F5344CB8AC3E}">
        <p14:creationId xmlns="" xmlns:p14="http://schemas.microsoft.com/office/powerpoint/2010/main" val="1626730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82D733-04BE-4A80-AEBF-5654A317A482}" type="datetimeFigureOut">
              <a:rPr lang="en-GB" smtClean="0"/>
              <a:pPr/>
              <a:t>16/06/2020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9CD046-F045-4B9C-A1D7-28338E6BC7CC}" type="slidenum">
              <a:rPr lang="en-GB" smtClean="0"/>
              <a:pPr/>
              <a:t>‹#›</a:t>
            </a:fld>
            <a:endParaRPr lang="en-GB"/>
          </a:p>
        </p:txBody>
      </p:sp>
    </p:spTree>
    <p:extLst>
      <p:ext uri="{BB962C8B-B14F-4D97-AF65-F5344CB8AC3E}">
        <p14:creationId xmlns="" xmlns:p14="http://schemas.microsoft.com/office/powerpoint/2010/main" val="66830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82D733-04BE-4A80-AEBF-5654A317A482}" type="datetimeFigureOut">
              <a:rPr lang="en-GB" smtClean="0"/>
              <a:pPr/>
              <a:t>16/06/2020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9CD046-F045-4B9C-A1D7-28338E6BC7CC}" type="slidenum">
              <a:rPr lang="en-GB" smtClean="0"/>
              <a:pPr/>
              <a:t>‹#›</a:t>
            </a:fld>
            <a:endParaRPr lang="en-GB"/>
          </a:p>
        </p:txBody>
      </p:sp>
    </p:spTree>
    <p:extLst>
      <p:ext uri="{BB962C8B-B14F-4D97-AF65-F5344CB8AC3E}">
        <p14:creationId xmlns="" xmlns:p14="http://schemas.microsoft.com/office/powerpoint/2010/main" val="7510320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122363"/>
            <a:ext cx="9144000" cy="2387600"/>
          </a:xfrm>
        </p:spPr>
        <p:txBody>
          <a:bodyPr/>
          <a:lstStyle/>
          <a:p>
            <a:r>
              <a:rPr lang="en-IN" dirty="0" smtClean="0"/>
              <a:t>De-Addiction from Screen</a:t>
            </a:r>
            <a:endParaRPr lang="en-IN" dirty="0"/>
          </a:p>
        </p:txBody>
      </p:sp>
    </p:spTree>
    <p:extLst>
      <p:ext uri="{BB962C8B-B14F-4D97-AF65-F5344CB8AC3E}">
        <p14:creationId xmlns="" xmlns:p14="http://schemas.microsoft.com/office/powerpoint/2010/main" val="3893208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308462"/>
            <a:ext cx="9187270" cy="4899877"/>
          </a:xfrm>
          <a:prstGeom prst="rect">
            <a:avLst/>
          </a:prstGeom>
        </p:spPr>
      </p:pic>
    </p:spTree>
    <p:extLst>
      <p:ext uri="{BB962C8B-B14F-4D97-AF65-F5344CB8AC3E}">
        <p14:creationId xmlns="" xmlns:p14="http://schemas.microsoft.com/office/powerpoint/2010/main" val="1347676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3393" y="535577"/>
            <a:ext cx="8727098" cy="5650796"/>
          </a:xfrm>
          <a:prstGeom prst="rect">
            <a:avLst/>
          </a:prstGeom>
        </p:spPr>
      </p:pic>
    </p:spTree>
    <p:extLst>
      <p:ext uri="{BB962C8B-B14F-4D97-AF65-F5344CB8AC3E}">
        <p14:creationId xmlns="" xmlns:p14="http://schemas.microsoft.com/office/powerpoint/2010/main" val="1040176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 y="287384"/>
            <a:ext cx="8961119" cy="923330"/>
          </a:xfrm>
          <a:prstGeom prst="rect">
            <a:avLst/>
          </a:prstGeom>
          <a:noFill/>
        </p:spPr>
        <p:txBody>
          <a:bodyPr wrap="square" rtlCol="0">
            <a:spAutoFit/>
          </a:bodyPr>
          <a:lstStyle/>
          <a:p>
            <a:pPr algn="ctr"/>
            <a:r>
              <a:rPr lang="en-IN" sz="5400" b="1" dirty="0">
                <a:solidFill>
                  <a:srgbClr val="FF0000"/>
                </a:solidFill>
              </a:rPr>
              <a:t> Definition of Addiction</a:t>
            </a:r>
            <a:endParaRPr lang="en-IN" sz="5400" dirty="0">
              <a:solidFill>
                <a:srgbClr val="FF0000"/>
              </a:solidFill>
            </a:endParaRPr>
          </a:p>
        </p:txBody>
      </p:sp>
      <p:sp>
        <p:nvSpPr>
          <p:cNvPr id="4" name="TextBox 3"/>
          <p:cNvSpPr txBox="1"/>
          <p:nvPr/>
        </p:nvSpPr>
        <p:spPr>
          <a:xfrm flipH="1">
            <a:off x="215537" y="1998618"/>
            <a:ext cx="8712924" cy="2800767"/>
          </a:xfrm>
          <a:prstGeom prst="rect">
            <a:avLst/>
          </a:prstGeom>
          <a:noFill/>
        </p:spPr>
        <p:txBody>
          <a:bodyPr wrap="square" rtlCol="0">
            <a:spAutoFit/>
          </a:bodyPr>
          <a:lstStyle/>
          <a:p>
            <a:pPr algn="ctr"/>
            <a:r>
              <a:rPr lang="en-IN" sz="4400" dirty="0"/>
              <a:t>The state of being </a:t>
            </a:r>
            <a:r>
              <a:rPr lang="en-IN" sz="4400" b="1" dirty="0">
                <a:solidFill>
                  <a:srgbClr val="FFFF00"/>
                </a:solidFill>
              </a:rPr>
              <a:t>enslaved</a:t>
            </a:r>
            <a:r>
              <a:rPr lang="en-IN" sz="4400" dirty="0"/>
              <a:t> to </a:t>
            </a:r>
            <a:endParaRPr lang="en-IN" sz="4400" dirty="0" smtClean="0"/>
          </a:p>
          <a:p>
            <a:pPr algn="ctr"/>
            <a:r>
              <a:rPr lang="en-IN" sz="4400" dirty="0" smtClean="0"/>
              <a:t>a </a:t>
            </a:r>
            <a:r>
              <a:rPr lang="en-IN" sz="4400" dirty="0"/>
              <a:t>habit or practice or to </a:t>
            </a:r>
            <a:r>
              <a:rPr lang="en-IN" sz="4400" dirty="0" smtClean="0"/>
              <a:t>something</a:t>
            </a:r>
          </a:p>
          <a:p>
            <a:pPr algn="ctr"/>
            <a:r>
              <a:rPr lang="en-IN" sz="4400" dirty="0" smtClean="0"/>
              <a:t>that </a:t>
            </a:r>
            <a:r>
              <a:rPr lang="en-IN" sz="4400" dirty="0"/>
              <a:t>is psychologically or physically habit-forming</a:t>
            </a:r>
          </a:p>
        </p:txBody>
      </p:sp>
    </p:spTree>
    <p:extLst>
      <p:ext uri="{BB962C8B-B14F-4D97-AF65-F5344CB8AC3E}">
        <p14:creationId xmlns="" xmlns:p14="http://schemas.microsoft.com/office/powerpoint/2010/main" val="2123763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14500" y="571500"/>
            <a:ext cx="5715000" cy="5715000"/>
          </a:xfrm>
          <a:prstGeom prst="rect">
            <a:avLst/>
          </a:prstGeom>
        </p:spPr>
      </p:pic>
    </p:spTree>
    <p:extLst>
      <p:ext uri="{BB962C8B-B14F-4D97-AF65-F5344CB8AC3E}">
        <p14:creationId xmlns="" xmlns:p14="http://schemas.microsoft.com/office/powerpoint/2010/main" val="3600130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 xmlns:a14="http://schemas.microsoft.com/office/drawing/2010/main" val="0"/>
              </a:ext>
            </a:extLst>
          </a:blip>
          <a:srcRect l="4451" t="4254" r="7185" b="13126"/>
          <a:stretch/>
        </p:blipFill>
        <p:spPr>
          <a:xfrm>
            <a:off x="684243" y="174505"/>
            <a:ext cx="7440854" cy="6683495"/>
          </a:xfrm>
          <a:prstGeom prst="rect">
            <a:avLst/>
          </a:prstGeom>
        </p:spPr>
      </p:pic>
    </p:spTree>
    <p:extLst>
      <p:ext uri="{BB962C8B-B14F-4D97-AF65-F5344CB8AC3E}">
        <p14:creationId xmlns="" xmlns:p14="http://schemas.microsoft.com/office/powerpoint/2010/main" val="2869337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662940"/>
            <a:ext cx="9144000" cy="5532120"/>
          </a:xfrm>
          <a:prstGeom prst="rect">
            <a:avLst/>
          </a:prstGeom>
        </p:spPr>
      </p:pic>
    </p:spTree>
    <p:extLst>
      <p:ext uri="{BB962C8B-B14F-4D97-AF65-F5344CB8AC3E}">
        <p14:creationId xmlns="" xmlns:p14="http://schemas.microsoft.com/office/powerpoint/2010/main" val="283102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 xmlns:a14="http://schemas.microsoft.com/office/drawing/2010/main" val="0"/>
              </a:ext>
            </a:extLst>
          </a:blip>
          <a:srcRect l="1187" t="2696" r="33829" b="-1084"/>
          <a:stretch/>
        </p:blipFill>
        <p:spPr>
          <a:xfrm>
            <a:off x="470263" y="28276"/>
            <a:ext cx="8268788" cy="6855597"/>
          </a:xfrm>
          <a:prstGeom prst="rect">
            <a:avLst/>
          </a:prstGeom>
        </p:spPr>
      </p:pic>
    </p:spTree>
    <p:extLst>
      <p:ext uri="{BB962C8B-B14F-4D97-AF65-F5344CB8AC3E}">
        <p14:creationId xmlns="" xmlns:p14="http://schemas.microsoft.com/office/powerpoint/2010/main" val="8581251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 y="287384"/>
            <a:ext cx="8961119" cy="923330"/>
          </a:xfrm>
          <a:prstGeom prst="rect">
            <a:avLst/>
          </a:prstGeom>
          <a:noFill/>
        </p:spPr>
        <p:txBody>
          <a:bodyPr wrap="square" rtlCol="0">
            <a:spAutoFit/>
          </a:bodyPr>
          <a:lstStyle/>
          <a:p>
            <a:pPr algn="ctr"/>
            <a:r>
              <a:rPr lang="en-IN" sz="5400" b="1" dirty="0">
                <a:solidFill>
                  <a:srgbClr val="FF0000"/>
                </a:solidFill>
              </a:rPr>
              <a:t> </a:t>
            </a:r>
            <a:r>
              <a:rPr lang="en-IN" sz="4800" b="1" dirty="0" smtClean="0">
                <a:solidFill>
                  <a:srgbClr val="FF0000"/>
                </a:solidFill>
              </a:rPr>
              <a:t>Practical Definition </a:t>
            </a:r>
            <a:r>
              <a:rPr lang="en-IN" sz="4800" b="1" dirty="0">
                <a:solidFill>
                  <a:srgbClr val="FF0000"/>
                </a:solidFill>
              </a:rPr>
              <a:t>of Addiction</a:t>
            </a:r>
            <a:endParaRPr lang="en-IN" sz="4800" dirty="0">
              <a:solidFill>
                <a:srgbClr val="FF0000"/>
              </a:solidFill>
            </a:endParaRPr>
          </a:p>
        </p:txBody>
      </p:sp>
      <p:sp>
        <p:nvSpPr>
          <p:cNvPr id="4" name="TextBox 3"/>
          <p:cNvSpPr txBox="1"/>
          <p:nvPr/>
        </p:nvSpPr>
        <p:spPr>
          <a:xfrm flipH="1">
            <a:off x="215537" y="1998618"/>
            <a:ext cx="8712924" cy="3539430"/>
          </a:xfrm>
          <a:prstGeom prst="rect">
            <a:avLst/>
          </a:prstGeom>
          <a:noFill/>
        </p:spPr>
        <p:txBody>
          <a:bodyPr wrap="square" rtlCol="0">
            <a:spAutoFit/>
          </a:bodyPr>
          <a:lstStyle/>
          <a:p>
            <a:pPr marL="285750" indent="-285750">
              <a:buFont typeface="Arial" panose="020B0604020202020204" pitchFamily="34" charset="0"/>
              <a:buChar char="•"/>
            </a:pPr>
            <a:r>
              <a:rPr lang="en-IN" sz="3200" dirty="0"/>
              <a:t>I</a:t>
            </a:r>
            <a:r>
              <a:rPr lang="en-IN" sz="3200" dirty="0" smtClean="0"/>
              <a:t>nability </a:t>
            </a:r>
            <a:r>
              <a:rPr lang="en-IN" sz="3200" dirty="0"/>
              <a:t>to consistently </a:t>
            </a:r>
            <a:r>
              <a:rPr lang="en-IN" sz="3200" dirty="0" smtClean="0"/>
              <a:t>abstain</a:t>
            </a:r>
          </a:p>
          <a:p>
            <a:pPr marL="285750" indent="-285750">
              <a:buFont typeface="Arial" panose="020B0604020202020204" pitchFamily="34" charset="0"/>
              <a:buChar char="•"/>
            </a:pPr>
            <a:r>
              <a:rPr lang="en-IN" sz="3200" dirty="0"/>
              <a:t>I</a:t>
            </a:r>
            <a:r>
              <a:rPr lang="en-IN" sz="3200" dirty="0" smtClean="0"/>
              <a:t>mpairment </a:t>
            </a:r>
            <a:r>
              <a:rPr lang="en-IN" sz="3200" dirty="0"/>
              <a:t>in </a:t>
            </a:r>
            <a:r>
              <a:rPr lang="en-IN" sz="3200" dirty="0" err="1"/>
              <a:t>behavioral</a:t>
            </a:r>
            <a:r>
              <a:rPr lang="en-IN" sz="3200" dirty="0"/>
              <a:t> </a:t>
            </a:r>
            <a:r>
              <a:rPr lang="en-IN" sz="3200" dirty="0" smtClean="0"/>
              <a:t>control</a:t>
            </a:r>
          </a:p>
          <a:p>
            <a:pPr marL="285750" indent="-285750">
              <a:buFont typeface="Arial" panose="020B0604020202020204" pitchFamily="34" charset="0"/>
              <a:buChar char="•"/>
            </a:pPr>
            <a:r>
              <a:rPr lang="en-IN" sz="3200" dirty="0" smtClean="0"/>
              <a:t>Craving</a:t>
            </a:r>
            <a:endParaRPr lang="en-IN" sz="3200" dirty="0"/>
          </a:p>
          <a:p>
            <a:pPr marL="285750" indent="-285750">
              <a:buFont typeface="Arial" panose="020B0604020202020204" pitchFamily="34" charset="0"/>
              <a:buChar char="•"/>
            </a:pPr>
            <a:r>
              <a:rPr lang="en-IN" sz="3200" dirty="0"/>
              <a:t>D</a:t>
            </a:r>
            <a:r>
              <a:rPr lang="en-IN" sz="3200" dirty="0" smtClean="0"/>
              <a:t>iminished </a:t>
            </a:r>
            <a:r>
              <a:rPr lang="en-IN" sz="3200" dirty="0"/>
              <a:t>recognition of significant problems with one’s </a:t>
            </a:r>
            <a:r>
              <a:rPr lang="en-IN" sz="3200" dirty="0" err="1" smtClean="0"/>
              <a:t>behaviors</a:t>
            </a:r>
            <a:endParaRPr lang="en-IN" sz="3200" dirty="0"/>
          </a:p>
          <a:p>
            <a:pPr marL="285750" indent="-285750">
              <a:buFont typeface="Arial" panose="020B0604020202020204" pitchFamily="34" charset="0"/>
              <a:buChar char="•"/>
            </a:pPr>
            <a:r>
              <a:rPr lang="en-IN" sz="3200" dirty="0"/>
              <a:t>I</a:t>
            </a:r>
            <a:r>
              <a:rPr lang="en-IN" sz="3200" dirty="0" smtClean="0"/>
              <a:t>nterpersonal relationships</a:t>
            </a:r>
          </a:p>
          <a:p>
            <a:pPr marL="285750" indent="-285750">
              <a:buFont typeface="Arial" panose="020B0604020202020204" pitchFamily="34" charset="0"/>
              <a:buChar char="•"/>
            </a:pPr>
            <a:r>
              <a:rPr lang="en-IN" sz="3200" dirty="0" smtClean="0"/>
              <a:t>Dysfunctional </a:t>
            </a:r>
            <a:r>
              <a:rPr lang="en-IN" sz="3200" dirty="0"/>
              <a:t>emotional response</a:t>
            </a:r>
          </a:p>
        </p:txBody>
      </p:sp>
    </p:spTree>
    <p:extLst>
      <p:ext uri="{BB962C8B-B14F-4D97-AF65-F5344CB8AC3E}">
        <p14:creationId xmlns="" xmlns:p14="http://schemas.microsoft.com/office/powerpoint/2010/main" val="3804046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 y="287384"/>
            <a:ext cx="8961119" cy="923330"/>
          </a:xfrm>
          <a:prstGeom prst="rect">
            <a:avLst/>
          </a:prstGeom>
          <a:noFill/>
        </p:spPr>
        <p:txBody>
          <a:bodyPr wrap="square" rtlCol="0">
            <a:spAutoFit/>
          </a:bodyPr>
          <a:lstStyle/>
          <a:p>
            <a:pPr algn="ctr"/>
            <a:r>
              <a:rPr lang="en-IN" sz="5400" b="1" dirty="0">
                <a:solidFill>
                  <a:srgbClr val="FF0000"/>
                </a:solidFill>
              </a:rPr>
              <a:t> </a:t>
            </a:r>
            <a:r>
              <a:rPr lang="en-IN" sz="4800" b="1" dirty="0" smtClean="0">
                <a:solidFill>
                  <a:srgbClr val="FF0000"/>
                </a:solidFill>
              </a:rPr>
              <a:t>AAP Recommended Screen Time</a:t>
            </a:r>
            <a:endParaRPr lang="en-IN" sz="4800" dirty="0">
              <a:solidFill>
                <a:srgbClr val="FF0000"/>
              </a:solidFill>
            </a:endParaRPr>
          </a:p>
        </p:txBody>
      </p:sp>
      <p:sp>
        <p:nvSpPr>
          <p:cNvPr id="4" name="TextBox 3"/>
          <p:cNvSpPr txBox="1"/>
          <p:nvPr/>
        </p:nvSpPr>
        <p:spPr>
          <a:xfrm flipH="1">
            <a:off x="91439" y="2024744"/>
            <a:ext cx="9052559" cy="1969770"/>
          </a:xfrm>
          <a:prstGeom prst="rect">
            <a:avLst/>
          </a:prstGeom>
          <a:noFill/>
        </p:spPr>
        <p:txBody>
          <a:bodyPr wrap="square" rtlCol="0">
            <a:spAutoFit/>
          </a:bodyPr>
          <a:lstStyle/>
          <a:p>
            <a:r>
              <a:rPr lang="en-IN" sz="4000" b="1" dirty="0">
                <a:solidFill>
                  <a:srgbClr val="FFC000"/>
                </a:solidFill>
              </a:rPr>
              <a:t>children younger than 18 </a:t>
            </a:r>
            <a:r>
              <a:rPr lang="en-IN" sz="4000" b="1" dirty="0" smtClean="0">
                <a:solidFill>
                  <a:srgbClr val="FFC000"/>
                </a:solidFill>
              </a:rPr>
              <a:t>months</a:t>
            </a:r>
          </a:p>
          <a:p>
            <a:endParaRPr lang="en-IN" dirty="0" smtClean="0"/>
          </a:p>
          <a:p>
            <a:r>
              <a:rPr lang="en-IN" sz="3200" b="1" dirty="0"/>
              <a:t>avoid use of screen media other than video-chatting</a:t>
            </a:r>
            <a:endParaRPr lang="en-IN" sz="3200" b="1" dirty="0" smtClean="0"/>
          </a:p>
          <a:p>
            <a:endParaRPr lang="en-IN" sz="3200" dirty="0"/>
          </a:p>
        </p:txBody>
      </p:sp>
    </p:spTree>
    <p:extLst>
      <p:ext uri="{BB962C8B-B14F-4D97-AF65-F5344CB8AC3E}">
        <p14:creationId xmlns="" xmlns:p14="http://schemas.microsoft.com/office/powerpoint/2010/main" val="1827396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 y="287384"/>
            <a:ext cx="8961119" cy="923330"/>
          </a:xfrm>
          <a:prstGeom prst="rect">
            <a:avLst/>
          </a:prstGeom>
          <a:noFill/>
        </p:spPr>
        <p:txBody>
          <a:bodyPr wrap="square" rtlCol="0">
            <a:spAutoFit/>
          </a:bodyPr>
          <a:lstStyle/>
          <a:p>
            <a:pPr algn="ctr"/>
            <a:r>
              <a:rPr lang="en-IN" sz="5400" b="1" dirty="0">
                <a:solidFill>
                  <a:srgbClr val="FF0000"/>
                </a:solidFill>
              </a:rPr>
              <a:t> </a:t>
            </a:r>
            <a:r>
              <a:rPr lang="en-IN" sz="4800" b="1" dirty="0" smtClean="0">
                <a:solidFill>
                  <a:srgbClr val="FF0000"/>
                </a:solidFill>
              </a:rPr>
              <a:t>AAP Recommended Screen Time</a:t>
            </a:r>
            <a:endParaRPr lang="en-IN" sz="4800" dirty="0">
              <a:solidFill>
                <a:srgbClr val="FF0000"/>
              </a:solidFill>
            </a:endParaRPr>
          </a:p>
        </p:txBody>
      </p:sp>
      <p:sp>
        <p:nvSpPr>
          <p:cNvPr id="4" name="TextBox 3"/>
          <p:cNvSpPr txBox="1"/>
          <p:nvPr/>
        </p:nvSpPr>
        <p:spPr>
          <a:xfrm flipH="1">
            <a:off x="91439" y="2024744"/>
            <a:ext cx="9052559" cy="3447098"/>
          </a:xfrm>
          <a:prstGeom prst="rect">
            <a:avLst/>
          </a:prstGeom>
          <a:noFill/>
        </p:spPr>
        <p:txBody>
          <a:bodyPr wrap="square" rtlCol="0">
            <a:spAutoFit/>
          </a:bodyPr>
          <a:lstStyle/>
          <a:p>
            <a:r>
              <a:rPr lang="en-IN" sz="4000" b="1" dirty="0">
                <a:solidFill>
                  <a:srgbClr val="FFC000"/>
                </a:solidFill>
              </a:rPr>
              <a:t>C</a:t>
            </a:r>
            <a:r>
              <a:rPr lang="en-IN" sz="4000" b="1" dirty="0" smtClean="0">
                <a:solidFill>
                  <a:srgbClr val="FFC000"/>
                </a:solidFill>
              </a:rPr>
              <a:t>hildren 18 months to 24 months</a:t>
            </a:r>
            <a:r>
              <a:rPr lang="en-IN" dirty="0" smtClean="0"/>
              <a:t> </a:t>
            </a:r>
            <a:endParaRPr lang="en-IN" sz="4000" b="1" dirty="0" smtClean="0">
              <a:solidFill>
                <a:srgbClr val="FFC000"/>
              </a:solidFill>
            </a:endParaRPr>
          </a:p>
          <a:p>
            <a:endParaRPr lang="en-IN" dirty="0" smtClean="0"/>
          </a:p>
          <a:p>
            <a:r>
              <a:rPr lang="en-IN" sz="3200" dirty="0"/>
              <a:t>choose high-quality </a:t>
            </a:r>
            <a:r>
              <a:rPr lang="en-IN" sz="3200" dirty="0" smtClean="0"/>
              <a:t>programming</a:t>
            </a:r>
            <a:endParaRPr lang="en-IN" sz="3200" dirty="0"/>
          </a:p>
          <a:p>
            <a:endParaRPr lang="en-IN" sz="3200" dirty="0" smtClean="0"/>
          </a:p>
          <a:p>
            <a:r>
              <a:rPr lang="en-IN" sz="3200" dirty="0" smtClean="0"/>
              <a:t>watch </a:t>
            </a:r>
            <a:r>
              <a:rPr lang="en-IN" sz="3200" dirty="0"/>
              <a:t>it with their </a:t>
            </a:r>
            <a:r>
              <a:rPr lang="en-IN" sz="3200" dirty="0" smtClean="0"/>
              <a:t>children</a:t>
            </a:r>
          </a:p>
          <a:p>
            <a:endParaRPr lang="en-IN" sz="3200" dirty="0"/>
          </a:p>
          <a:p>
            <a:r>
              <a:rPr lang="en-IN" sz="3200" dirty="0"/>
              <a:t>H</a:t>
            </a:r>
            <a:r>
              <a:rPr lang="en-IN" sz="3200" dirty="0" smtClean="0"/>
              <a:t>elp </a:t>
            </a:r>
            <a:r>
              <a:rPr lang="en-IN" sz="3200" dirty="0"/>
              <a:t>them understand </a:t>
            </a:r>
            <a:r>
              <a:rPr lang="en-IN" sz="3200" dirty="0" smtClean="0"/>
              <a:t>what </a:t>
            </a:r>
            <a:r>
              <a:rPr lang="en-IN" sz="3200" dirty="0"/>
              <a:t>they're </a:t>
            </a:r>
            <a:r>
              <a:rPr lang="en-IN" sz="3200" dirty="0" smtClean="0"/>
              <a:t>seeing</a:t>
            </a:r>
            <a:endParaRPr lang="en-IN" sz="3200" dirty="0"/>
          </a:p>
        </p:txBody>
      </p:sp>
    </p:spTree>
    <p:extLst>
      <p:ext uri="{BB962C8B-B14F-4D97-AF65-F5344CB8AC3E}">
        <p14:creationId xmlns="" xmlns:p14="http://schemas.microsoft.com/office/powerpoint/2010/main" val="2922830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Luminous Designer Fans - #NazarUthao (Hindi) - 30 secs">
            <a:hlinkClick r:id="" action="ppaction://media"/>
          </p:cNvPr>
          <p:cNvPicPr>
            <a:picLocks noChangeAspect="1"/>
          </p:cNvPicPr>
          <p:nvPr>
            <a:videoFile r:link="rId1"/>
            <p:extLst>
              <p:ext uri="{DAA4B4D4-6D71-4841-9C94-3DE7FCFB9230}">
                <p14:media xmlns="" xmlns:p14="http://schemas.microsoft.com/office/powerpoint/2010/main" r:embed="rId3">
                  <p14:trim end="16834.1777"/>
                </p14:media>
              </p:ext>
            </p:extLst>
          </p:nvPr>
        </p:nvPicPr>
        <p:blipFill>
          <a:blip r:embed="rId4" cstate="print"/>
          <a:stretch>
            <a:fillRect/>
          </a:stretch>
        </p:blipFill>
        <p:spPr>
          <a:xfrm>
            <a:off x="0" y="857250"/>
            <a:ext cx="9144000" cy="5143500"/>
          </a:xfrm>
          <a:prstGeom prst="rect">
            <a:avLst/>
          </a:prstGeom>
        </p:spPr>
      </p:pic>
    </p:spTree>
    <p:extLst>
      <p:ext uri="{BB962C8B-B14F-4D97-AF65-F5344CB8AC3E}">
        <p14:creationId xmlns="" xmlns:p14="http://schemas.microsoft.com/office/powerpoint/2010/main" val="21808381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 y="287384"/>
            <a:ext cx="8961119" cy="923330"/>
          </a:xfrm>
          <a:prstGeom prst="rect">
            <a:avLst/>
          </a:prstGeom>
          <a:noFill/>
        </p:spPr>
        <p:txBody>
          <a:bodyPr wrap="square" rtlCol="0">
            <a:spAutoFit/>
          </a:bodyPr>
          <a:lstStyle/>
          <a:p>
            <a:pPr algn="ctr"/>
            <a:r>
              <a:rPr lang="en-IN" sz="5400" b="1" dirty="0">
                <a:solidFill>
                  <a:srgbClr val="FF0000"/>
                </a:solidFill>
              </a:rPr>
              <a:t> </a:t>
            </a:r>
            <a:r>
              <a:rPr lang="en-IN" sz="4800" b="1" dirty="0" smtClean="0">
                <a:solidFill>
                  <a:srgbClr val="FF0000"/>
                </a:solidFill>
              </a:rPr>
              <a:t>AAP Recommended Screen Time</a:t>
            </a:r>
            <a:endParaRPr lang="en-IN" sz="4800" dirty="0">
              <a:solidFill>
                <a:srgbClr val="FF0000"/>
              </a:solidFill>
            </a:endParaRPr>
          </a:p>
        </p:txBody>
      </p:sp>
      <p:sp>
        <p:nvSpPr>
          <p:cNvPr id="4" name="TextBox 3"/>
          <p:cNvSpPr txBox="1"/>
          <p:nvPr/>
        </p:nvSpPr>
        <p:spPr>
          <a:xfrm flipH="1">
            <a:off x="91439" y="2024744"/>
            <a:ext cx="9052559" cy="3939540"/>
          </a:xfrm>
          <a:prstGeom prst="rect">
            <a:avLst/>
          </a:prstGeom>
          <a:noFill/>
        </p:spPr>
        <p:txBody>
          <a:bodyPr wrap="square" rtlCol="0">
            <a:spAutoFit/>
          </a:bodyPr>
          <a:lstStyle/>
          <a:p>
            <a:r>
              <a:rPr lang="en-IN" sz="4000" b="1" dirty="0">
                <a:solidFill>
                  <a:srgbClr val="FFC000"/>
                </a:solidFill>
              </a:rPr>
              <a:t>C</a:t>
            </a:r>
            <a:r>
              <a:rPr lang="en-IN" sz="4000" b="1" dirty="0" smtClean="0">
                <a:solidFill>
                  <a:srgbClr val="FFC000"/>
                </a:solidFill>
              </a:rPr>
              <a:t>hildren Between 2 and 5 years</a:t>
            </a:r>
          </a:p>
          <a:p>
            <a:endParaRPr lang="en-IN" dirty="0" smtClean="0"/>
          </a:p>
          <a:p>
            <a:r>
              <a:rPr lang="en-IN" sz="3200" dirty="0" smtClean="0"/>
              <a:t>Limit </a:t>
            </a:r>
            <a:r>
              <a:rPr lang="en-IN" sz="3200" dirty="0"/>
              <a:t>screen use to </a:t>
            </a:r>
            <a:r>
              <a:rPr lang="en-IN" sz="3200" dirty="0">
                <a:solidFill>
                  <a:srgbClr val="FFC000"/>
                </a:solidFill>
              </a:rPr>
              <a:t>1 hour per day </a:t>
            </a:r>
            <a:r>
              <a:rPr lang="en-IN" sz="3200" dirty="0"/>
              <a:t>of high-quality </a:t>
            </a:r>
            <a:r>
              <a:rPr lang="en-IN" sz="3200" dirty="0" smtClean="0"/>
              <a:t>programs</a:t>
            </a:r>
          </a:p>
          <a:p>
            <a:endParaRPr lang="en-IN" sz="3200" dirty="0" smtClean="0"/>
          </a:p>
          <a:p>
            <a:r>
              <a:rPr lang="en-IN" sz="3200" dirty="0" smtClean="0"/>
              <a:t>Parents </a:t>
            </a:r>
            <a:r>
              <a:rPr lang="en-IN" sz="3200" dirty="0"/>
              <a:t>should co-view media with children to help them understand what they are seeing and apply it to the world around </a:t>
            </a:r>
            <a:r>
              <a:rPr lang="en-IN" sz="3200" dirty="0" smtClean="0"/>
              <a:t>them</a:t>
            </a:r>
            <a:endParaRPr lang="en-IN" sz="3200" dirty="0"/>
          </a:p>
        </p:txBody>
      </p:sp>
    </p:spTree>
    <p:extLst>
      <p:ext uri="{BB962C8B-B14F-4D97-AF65-F5344CB8AC3E}">
        <p14:creationId xmlns="" xmlns:p14="http://schemas.microsoft.com/office/powerpoint/2010/main" val="3196102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 y="287384"/>
            <a:ext cx="8961119" cy="923330"/>
          </a:xfrm>
          <a:prstGeom prst="rect">
            <a:avLst/>
          </a:prstGeom>
          <a:noFill/>
        </p:spPr>
        <p:txBody>
          <a:bodyPr wrap="square" rtlCol="0">
            <a:spAutoFit/>
          </a:bodyPr>
          <a:lstStyle/>
          <a:p>
            <a:pPr algn="ctr"/>
            <a:r>
              <a:rPr lang="en-IN" sz="5400" b="1" dirty="0">
                <a:solidFill>
                  <a:srgbClr val="FF0000"/>
                </a:solidFill>
              </a:rPr>
              <a:t> </a:t>
            </a:r>
            <a:r>
              <a:rPr lang="en-IN" sz="4800" b="1" dirty="0" smtClean="0">
                <a:solidFill>
                  <a:srgbClr val="FF0000"/>
                </a:solidFill>
              </a:rPr>
              <a:t>AAP Recommended Screen Time</a:t>
            </a:r>
            <a:endParaRPr lang="en-IN" sz="4800" dirty="0">
              <a:solidFill>
                <a:srgbClr val="FF0000"/>
              </a:solidFill>
            </a:endParaRPr>
          </a:p>
        </p:txBody>
      </p:sp>
      <p:sp>
        <p:nvSpPr>
          <p:cNvPr id="4" name="TextBox 3"/>
          <p:cNvSpPr txBox="1"/>
          <p:nvPr/>
        </p:nvSpPr>
        <p:spPr>
          <a:xfrm flipH="1">
            <a:off x="91439" y="2024744"/>
            <a:ext cx="9052559" cy="3939540"/>
          </a:xfrm>
          <a:prstGeom prst="rect">
            <a:avLst/>
          </a:prstGeom>
          <a:noFill/>
        </p:spPr>
        <p:txBody>
          <a:bodyPr wrap="square" rtlCol="0">
            <a:spAutoFit/>
          </a:bodyPr>
          <a:lstStyle/>
          <a:p>
            <a:r>
              <a:rPr lang="en-IN" sz="4000" b="1" dirty="0">
                <a:solidFill>
                  <a:srgbClr val="FFC000"/>
                </a:solidFill>
              </a:rPr>
              <a:t>C</a:t>
            </a:r>
            <a:r>
              <a:rPr lang="en-IN" sz="4000" b="1" dirty="0" smtClean="0">
                <a:solidFill>
                  <a:srgbClr val="FFC000"/>
                </a:solidFill>
              </a:rPr>
              <a:t>hildren older than 6 years</a:t>
            </a:r>
          </a:p>
          <a:p>
            <a:endParaRPr lang="en-IN" dirty="0" smtClean="0"/>
          </a:p>
          <a:p>
            <a:r>
              <a:rPr lang="en-IN" sz="3200" dirty="0"/>
              <a:t>place consistent limits on the time spent using media, and the types of </a:t>
            </a:r>
            <a:r>
              <a:rPr lang="en-IN" sz="3200" dirty="0" smtClean="0"/>
              <a:t>media</a:t>
            </a:r>
          </a:p>
          <a:p>
            <a:endParaRPr lang="en-IN" sz="3200" dirty="0"/>
          </a:p>
          <a:p>
            <a:r>
              <a:rPr lang="en-IN" sz="3200" dirty="0" smtClean="0"/>
              <a:t>make </a:t>
            </a:r>
            <a:r>
              <a:rPr lang="en-IN" sz="3200" dirty="0"/>
              <a:t>sure media does not take the place of adequate sleep, physical activity and other </a:t>
            </a:r>
            <a:r>
              <a:rPr lang="en-IN" sz="3200" dirty="0" err="1"/>
              <a:t>behaviors</a:t>
            </a:r>
            <a:r>
              <a:rPr lang="en-IN" sz="3200" dirty="0"/>
              <a:t> essential to </a:t>
            </a:r>
            <a:r>
              <a:rPr lang="en-IN" sz="3200" dirty="0" smtClean="0"/>
              <a:t>health</a:t>
            </a:r>
            <a:endParaRPr lang="en-IN" sz="3200" dirty="0"/>
          </a:p>
        </p:txBody>
      </p:sp>
    </p:spTree>
    <p:extLst>
      <p:ext uri="{BB962C8B-B14F-4D97-AF65-F5344CB8AC3E}">
        <p14:creationId xmlns="" xmlns:p14="http://schemas.microsoft.com/office/powerpoint/2010/main" val="37716964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 y="287384"/>
            <a:ext cx="8961119" cy="923330"/>
          </a:xfrm>
          <a:prstGeom prst="rect">
            <a:avLst/>
          </a:prstGeom>
          <a:noFill/>
        </p:spPr>
        <p:txBody>
          <a:bodyPr wrap="square" rtlCol="0">
            <a:spAutoFit/>
          </a:bodyPr>
          <a:lstStyle/>
          <a:p>
            <a:pPr algn="ctr"/>
            <a:r>
              <a:rPr lang="en-IN" sz="5400" b="1" dirty="0">
                <a:solidFill>
                  <a:srgbClr val="FF0000"/>
                </a:solidFill>
              </a:rPr>
              <a:t> </a:t>
            </a:r>
            <a:r>
              <a:rPr lang="en-IN" sz="4800" b="1" dirty="0" smtClean="0">
                <a:solidFill>
                  <a:srgbClr val="FF0000"/>
                </a:solidFill>
              </a:rPr>
              <a:t>AAP Recommended Screen Time</a:t>
            </a:r>
            <a:endParaRPr lang="en-IN" sz="4800" dirty="0">
              <a:solidFill>
                <a:srgbClr val="FF0000"/>
              </a:solidFill>
            </a:endParaRPr>
          </a:p>
        </p:txBody>
      </p:sp>
      <p:sp>
        <p:nvSpPr>
          <p:cNvPr id="4" name="TextBox 3"/>
          <p:cNvSpPr txBox="1"/>
          <p:nvPr/>
        </p:nvSpPr>
        <p:spPr>
          <a:xfrm flipH="1">
            <a:off x="91441" y="1606733"/>
            <a:ext cx="9052559" cy="4524315"/>
          </a:xfrm>
          <a:prstGeom prst="rect">
            <a:avLst/>
          </a:prstGeom>
          <a:noFill/>
        </p:spPr>
        <p:txBody>
          <a:bodyPr wrap="square" rtlCol="0">
            <a:spAutoFit/>
          </a:bodyPr>
          <a:lstStyle/>
          <a:p>
            <a:pPr lvl="0"/>
            <a:r>
              <a:rPr lang="en-IN" sz="3200" b="1" dirty="0" smtClean="0">
                <a:solidFill>
                  <a:srgbClr val="FFC000"/>
                </a:solidFill>
              </a:rPr>
              <a:t>For all</a:t>
            </a:r>
          </a:p>
          <a:p>
            <a:pPr lvl="0"/>
            <a:endParaRPr lang="en-IN" sz="3200" dirty="0"/>
          </a:p>
          <a:p>
            <a:pPr lvl="0"/>
            <a:r>
              <a:rPr lang="en-IN" sz="3200" dirty="0" smtClean="0"/>
              <a:t>Designate </a:t>
            </a:r>
            <a:r>
              <a:rPr lang="en-IN" sz="3200" dirty="0"/>
              <a:t>media-free times together, such as dinner or driving, as well as media-free locations at home, such as </a:t>
            </a:r>
            <a:r>
              <a:rPr lang="en-IN" sz="3200" dirty="0" smtClean="0"/>
              <a:t>bedrooms</a:t>
            </a:r>
            <a:endParaRPr lang="en-IN" sz="3200" dirty="0"/>
          </a:p>
          <a:p>
            <a:pPr lvl="0"/>
            <a:endParaRPr lang="en-IN" sz="3200" dirty="0"/>
          </a:p>
          <a:p>
            <a:r>
              <a:rPr lang="en-IN" sz="3200" dirty="0"/>
              <a:t>Have ongoing communication about online citizenship and safety, including treating others with respect online and offline</a:t>
            </a:r>
          </a:p>
        </p:txBody>
      </p:sp>
    </p:spTree>
    <p:extLst>
      <p:ext uri="{BB962C8B-B14F-4D97-AF65-F5344CB8AC3E}">
        <p14:creationId xmlns="" xmlns:p14="http://schemas.microsoft.com/office/powerpoint/2010/main" val="23108037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006" y="692332"/>
            <a:ext cx="8934994" cy="3970318"/>
          </a:xfrm>
          <a:prstGeom prst="rect">
            <a:avLst/>
          </a:prstGeom>
          <a:noFill/>
        </p:spPr>
        <p:txBody>
          <a:bodyPr wrap="square" rtlCol="0">
            <a:spAutoFit/>
          </a:bodyPr>
          <a:lstStyle/>
          <a:p>
            <a:pPr algn="ctr"/>
            <a:r>
              <a:rPr lang="en-IN" sz="2800" b="1" dirty="0" smtClean="0">
                <a:solidFill>
                  <a:srgbClr val="FF0000"/>
                </a:solidFill>
              </a:rPr>
              <a:t>De-Addiction from Mobile</a:t>
            </a:r>
          </a:p>
          <a:p>
            <a:pPr algn="ctr"/>
            <a:endParaRPr lang="en-IN" sz="2800" b="1" dirty="0">
              <a:solidFill>
                <a:srgbClr val="FF0000"/>
              </a:solidFill>
            </a:endParaRPr>
          </a:p>
          <a:p>
            <a:pPr algn="ctr"/>
            <a:endParaRPr lang="en-IN" sz="2800" b="1" dirty="0" smtClean="0">
              <a:solidFill>
                <a:srgbClr val="FF0000"/>
              </a:solidFill>
            </a:endParaRPr>
          </a:p>
          <a:p>
            <a:pPr algn="ctr"/>
            <a:endParaRPr lang="en-IN" sz="2800" b="1" dirty="0" smtClean="0">
              <a:solidFill>
                <a:srgbClr val="FF0000"/>
              </a:solidFill>
            </a:endParaRPr>
          </a:p>
          <a:p>
            <a:r>
              <a:rPr lang="en-IN" sz="2800" b="1" dirty="0" smtClean="0">
                <a:solidFill>
                  <a:srgbClr val="FF0000"/>
                </a:solidFill>
              </a:rPr>
              <a:t>Part-1 : </a:t>
            </a:r>
            <a:r>
              <a:rPr lang="en-IN" sz="2800" b="1" dirty="0">
                <a:solidFill>
                  <a:srgbClr val="FFC000"/>
                </a:solidFill>
              </a:rPr>
              <a:t>Going on a Cell Phone Diet </a:t>
            </a:r>
            <a:endParaRPr lang="en-IN" sz="2800" b="1" dirty="0" smtClean="0">
              <a:solidFill>
                <a:srgbClr val="FFC000"/>
              </a:solidFill>
            </a:endParaRPr>
          </a:p>
          <a:p>
            <a:endParaRPr lang="en-IN" sz="2800" b="1" dirty="0" smtClean="0">
              <a:solidFill>
                <a:srgbClr val="FFC000"/>
              </a:solidFill>
            </a:endParaRPr>
          </a:p>
          <a:p>
            <a:r>
              <a:rPr lang="en-IN" sz="2800" b="1" dirty="0" smtClean="0">
                <a:solidFill>
                  <a:srgbClr val="FF0000"/>
                </a:solidFill>
              </a:rPr>
              <a:t>Part-2: </a:t>
            </a:r>
            <a:r>
              <a:rPr lang="en-IN" sz="2800" b="1" dirty="0">
                <a:solidFill>
                  <a:srgbClr val="FFC000"/>
                </a:solidFill>
              </a:rPr>
              <a:t>Considering Alternatives to Using Your Cell Phone </a:t>
            </a:r>
            <a:endParaRPr lang="en-IN" sz="2800" b="1" dirty="0" smtClean="0">
              <a:solidFill>
                <a:srgbClr val="FFC000"/>
              </a:solidFill>
            </a:endParaRPr>
          </a:p>
          <a:p>
            <a:endParaRPr lang="en-IN" sz="2800" b="1" dirty="0">
              <a:solidFill>
                <a:srgbClr val="FFC000"/>
              </a:solidFill>
            </a:endParaRPr>
          </a:p>
          <a:p>
            <a:r>
              <a:rPr lang="en-IN" sz="2800" b="1" dirty="0" smtClean="0">
                <a:solidFill>
                  <a:srgbClr val="FF0000"/>
                </a:solidFill>
              </a:rPr>
              <a:t>Part-3 </a:t>
            </a:r>
            <a:r>
              <a:rPr lang="en-IN" sz="2800" b="1" dirty="0">
                <a:solidFill>
                  <a:srgbClr val="FF0000"/>
                </a:solidFill>
              </a:rPr>
              <a:t>: </a:t>
            </a:r>
            <a:r>
              <a:rPr lang="en-IN" sz="2800" b="1" dirty="0" smtClean="0">
                <a:solidFill>
                  <a:srgbClr val="FFC000"/>
                </a:solidFill>
              </a:rPr>
              <a:t>Get Support</a:t>
            </a:r>
            <a:endParaRPr lang="en-IN" sz="2800" dirty="0"/>
          </a:p>
        </p:txBody>
      </p:sp>
    </p:spTree>
    <p:extLst>
      <p:ext uri="{BB962C8B-B14F-4D97-AF65-F5344CB8AC3E}">
        <p14:creationId xmlns="" xmlns:p14="http://schemas.microsoft.com/office/powerpoint/2010/main" val="34938081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 y="287384"/>
            <a:ext cx="8961119" cy="1415772"/>
          </a:xfrm>
          <a:prstGeom prst="rect">
            <a:avLst/>
          </a:prstGeom>
          <a:noFill/>
        </p:spPr>
        <p:txBody>
          <a:bodyPr wrap="square" rtlCol="0">
            <a:spAutoFit/>
          </a:bodyPr>
          <a:lstStyle/>
          <a:p>
            <a:pPr algn="ctr"/>
            <a:r>
              <a:rPr lang="en-IN" sz="5400" b="1" dirty="0">
                <a:solidFill>
                  <a:srgbClr val="FF0000"/>
                </a:solidFill>
              </a:rPr>
              <a:t> </a:t>
            </a:r>
            <a:r>
              <a:rPr lang="en-IN" sz="4400" b="1" dirty="0">
                <a:solidFill>
                  <a:srgbClr val="FF0000"/>
                </a:solidFill>
              </a:rPr>
              <a:t>De-Addiction from </a:t>
            </a:r>
            <a:r>
              <a:rPr lang="en-IN" sz="4400" b="1" dirty="0" smtClean="0">
                <a:solidFill>
                  <a:srgbClr val="FF0000"/>
                </a:solidFill>
              </a:rPr>
              <a:t>Mobile- Part-1</a:t>
            </a:r>
          </a:p>
          <a:p>
            <a:pPr algn="ctr"/>
            <a:r>
              <a:rPr lang="en-IN" sz="3200" b="1" dirty="0">
                <a:solidFill>
                  <a:srgbClr val="FFC000"/>
                </a:solidFill>
              </a:rPr>
              <a:t>Going on a Cell Phone Diet </a:t>
            </a:r>
            <a:endParaRPr lang="en-IN" sz="5400" dirty="0">
              <a:solidFill>
                <a:srgbClr val="FF0000"/>
              </a:solidFill>
            </a:endParaRPr>
          </a:p>
        </p:txBody>
      </p:sp>
      <p:sp>
        <p:nvSpPr>
          <p:cNvPr id="4" name="TextBox 3"/>
          <p:cNvSpPr txBox="1"/>
          <p:nvPr/>
        </p:nvSpPr>
        <p:spPr>
          <a:xfrm flipH="1">
            <a:off x="91439" y="2207624"/>
            <a:ext cx="9052559" cy="4154984"/>
          </a:xfrm>
          <a:prstGeom prst="rect">
            <a:avLst/>
          </a:prstGeom>
          <a:noFill/>
        </p:spPr>
        <p:txBody>
          <a:bodyPr wrap="square" rtlCol="0">
            <a:spAutoFit/>
          </a:bodyPr>
          <a:lstStyle/>
          <a:p>
            <a:pPr marL="285750" indent="-285750">
              <a:buFont typeface="Arial" panose="020B0604020202020204" pitchFamily="34" charset="0"/>
              <a:buChar char="•"/>
            </a:pPr>
            <a:r>
              <a:rPr lang="en-IN" sz="2400" dirty="0"/>
              <a:t>Monitor your cell phone use </a:t>
            </a:r>
            <a:endParaRPr lang="en-IN" sz="2400" dirty="0" smtClean="0"/>
          </a:p>
          <a:p>
            <a:endParaRPr lang="en-IN" sz="2400" dirty="0" smtClean="0"/>
          </a:p>
          <a:p>
            <a:pPr marL="285750" indent="-285750">
              <a:buFont typeface="Arial" panose="020B0604020202020204" pitchFamily="34" charset="0"/>
              <a:buChar char="•"/>
            </a:pPr>
            <a:r>
              <a:rPr lang="en-IN" sz="2400" dirty="0" smtClean="0"/>
              <a:t>Tracking </a:t>
            </a:r>
            <a:r>
              <a:rPr lang="en-IN" sz="2400" dirty="0"/>
              <a:t>your cell phone use such as adding up how many times per hour you check your phone can increase your awareness about your </a:t>
            </a:r>
            <a:r>
              <a:rPr lang="en-IN" sz="2400" dirty="0" smtClean="0"/>
              <a:t>problem</a:t>
            </a:r>
          </a:p>
          <a:p>
            <a:endParaRPr lang="en-IN" sz="2400" dirty="0" smtClean="0"/>
          </a:p>
          <a:p>
            <a:pPr marL="285750" indent="-285750">
              <a:buFont typeface="Arial" panose="020B0604020202020204" pitchFamily="34" charset="0"/>
              <a:buChar char="•"/>
            </a:pPr>
            <a:r>
              <a:rPr lang="en-IN" sz="2400" dirty="0"/>
              <a:t>Try downloading an application that tracks your cell phone use like </a:t>
            </a:r>
            <a:r>
              <a:rPr lang="en-IN" sz="2400" dirty="0" err="1" smtClean="0"/>
              <a:t>Checky</a:t>
            </a:r>
            <a:endParaRPr lang="en-IN" sz="2400" dirty="0" smtClean="0"/>
          </a:p>
          <a:p>
            <a:endParaRPr lang="en-IN" sz="2400" dirty="0" smtClean="0"/>
          </a:p>
          <a:p>
            <a:pPr marL="285750" indent="-285750">
              <a:buFont typeface="Arial" panose="020B0604020202020204" pitchFamily="34" charset="0"/>
              <a:buChar char="•"/>
            </a:pPr>
            <a:r>
              <a:rPr lang="en-IN" sz="2400" dirty="0" smtClean="0"/>
              <a:t>Use </a:t>
            </a:r>
            <a:r>
              <a:rPr lang="en-IN" sz="2400" dirty="0"/>
              <a:t>this information to set a specific goal of how many times per hour or day you allow yourself to check your phone</a:t>
            </a:r>
          </a:p>
        </p:txBody>
      </p:sp>
    </p:spTree>
    <p:extLst>
      <p:ext uri="{BB962C8B-B14F-4D97-AF65-F5344CB8AC3E}">
        <p14:creationId xmlns="" xmlns:p14="http://schemas.microsoft.com/office/powerpoint/2010/main" val="42450217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640169" y="0"/>
            <a:ext cx="3863662" cy="6858000"/>
          </a:xfrm>
          <a:prstGeom prst="rect">
            <a:avLst/>
          </a:prstGeom>
        </p:spPr>
      </p:pic>
    </p:spTree>
    <p:extLst>
      <p:ext uri="{BB962C8B-B14F-4D97-AF65-F5344CB8AC3E}">
        <p14:creationId xmlns="" xmlns:p14="http://schemas.microsoft.com/office/powerpoint/2010/main" val="30877077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 y="287384"/>
            <a:ext cx="8961119" cy="1415772"/>
          </a:xfrm>
          <a:prstGeom prst="rect">
            <a:avLst/>
          </a:prstGeom>
          <a:noFill/>
        </p:spPr>
        <p:txBody>
          <a:bodyPr wrap="square" rtlCol="0">
            <a:spAutoFit/>
          </a:bodyPr>
          <a:lstStyle/>
          <a:p>
            <a:pPr algn="ctr"/>
            <a:r>
              <a:rPr lang="en-IN" sz="5400" b="1" dirty="0">
                <a:solidFill>
                  <a:srgbClr val="FF0000"/>
                </a:solidFill>
              </a:rPr>
              <a:t> </a:t>
            </a:r>
            <a:r>
              <a:rPr lang="en-IN" sz="4400" b="1" dirty="0">
                <a:solidFill>
                  <a:srgbClr val="FF0000"/>
                </a:solidFill>
              </a:rPr>
              <a:t>De-Addiction from </a:t>
            </a:r>
            <a:r>
              <a:rPr lang="en-IN" sz="4400" b="1" dirty="0" smtClean="0">
                <a:solidFill>
                  <a:srgbClr val="FF0000"/>
                </a:solidFill>
              </a:rPr>
              <a:t>Mobile- Part-1</a:t>
            </a:r>
          </a:p>
          <a:p>
            <a:pPr algn="ctr"/>
            <a:r>
              <a:rPr lang="en-IN" sz="3200" b="1" dirty="0">
                <a:solidFill>
                  <a:srgbClr val="FFC000"/>
                </a:solidFill>
              </a:rPr>
              <a:t>Going on a Cell Phone Diet </a:t>
            </a:r>
            <a:endParaRPr lang="en-IN" sz="5400" dirty="0">
              <a:solidFill>
                <a:srgbClr val="FF0000"/>
              </a:solidFill>
            </a:endParaRPr>
          </a:p>
        </p:txBody>
      </p:sp>
      <p:sp>
        <p:nvSpPr>
          <p:cNvPr id="4" name="TextBox 3"/>
          <p:cNvSpPr txBox="1"/>
          <p:nvPr/>
        </p:nvSpPr>
        <p:spPr>
          <a:xfrm flipH="1">
            <a:off x="215537" y="2207624"/>
            <a:ext cx="8712924" cy="3046988"/>
          </a:xfrm>
          <a:prstGeom prst="rect">
            <a:avLst/>
          </a:prstGeom>
          <a:noFill/>
        </p:spPr>
        <p:txBody>
          <a:bodyPr wrap="square" rtlCol="0">
            <a:spAutoFit/>
          </a:bodyPr>
          <a:lstStyle/>
          <a:p>
            <a:pPr marL="285750" indent="-285750">
              <a:buFont typeface="Arial" panose="020B0604020202020204" pitchFamily="34" charset="0"/>
              <a:buChar char="•"/>
            </a:pPr>
            <a:r>
              <a:rPr lang="en-IN" sz="2400" dirty="0"/>
              <a:t>Create a </a:t>
            </a:r>
            <a:r>
              <a:rPr lang="en-IN" sz="2400" dirty="0">
                <a:solidFill>
                  <a:srgbClr val="FFC000"/>
                </a:solidFill>
              </a:rPr>
              <a:t>plan</a:t>
            </a:r>
            <a:r>
              <a:rPr lang="en-IN" sz="2400" dirty="0"/>
              <a:t> for your phone use </a:t>
            </a:r>
            <a:endParaRPr lang="en-IN" sz="2400" dirty="0" smtClean="0"/>
          </a:p>
          <a:p>
            <a:endParaRPr lang="en-IN" sz="2400" dirty="0" smtClean="0"/>
          </a:p>
          <a:p>
            <a:pPr marL="285750" indent="-285750">
              <a:buFont typeface="Arial" panose="020B0604020202020204" pitchFamily="34" charset="0"/>
              <a:buChar char="•"/>
            </a:pPr>
            <a:r>
              <a:rPr lang="en-IN" sz="2400" dirty="0"/>
              <a:t>Offer yourself </a:t>
            </a:r>
            <a:r>
              <a:rPr lang="en-IN" sz="2400" dirty="0">
                <a:solidFill>
                  <a:srgbClr val="FFC000"/>
                </a:solidFill>
              </a:rPr>
              <a:t>rewards</a:t>
            </a:r>
            <a:r>
              <a:rPr lang="en-IN" sz="2400" dirty="0"/>
              <a:t> for less time spent on your </a:t>
            </a:r>
            <a:r>
              <a:rPr lang="en-IN" sz="2400" dirty="0" smtClean="0"/>
              <a:t>phone</a:t>
            </a:r>
          </a:p>
          <a:p>
            <a:endParaRPr lang="en-IN" sz="2400" dirty="0" smtClean="0"/>
          </a:p>
          <a:p>
            <a:pPr marL="285750" indent="-285750">
              <a:buFont typeface="Arial" panose="020B0604020202020204" pitchFamily="34" charset="0"/>
              <a:buChar char="•"/>
            </a:pPr>
            <a:r>
              <a:rPr lang="en-IN" sz="2400" dirty="0">
                <a:solidFill>
                  <a:srgbClr val="FFC000"/>
                </a:solidFill>
              </a:rPr>
              <a:t>Start slow. </a:t>
            </a:r>
            <a:r>
              <a:rPr lang="en-IN" sz="2400" dirty="0"/>
              <a:t>Instead of going cold turkey and completely eliminating your cell phone use (which can be very anxiety provoking), begin by progressively reducing the amount of time you spend checking your phone </a:t>
            </a:r>
            <a:endParaRPr lang="en-IN" sz="2400" dirty="0" smtClean="0"/>
          </a:p>
        </p:txBody>
      </p:sp>
    </p:spTree>
    <p:extLst>
      <p:ext uri="{BB962C8B-B14F-4D97-AF65-F5344CB8AC3E}">
        <p14:creationId xmlns="" xmlns:p14="http://schemas.microsoft.com/office/powerpoint/2010/main" val="23509058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 y="261258"/>
            <a:ext cx="8961119" cy="1415772"/>
          </a:xfrm>
          <a:prstGeom prst="rect">
            <a:avLst/>
          </a:prstGeom>
          <a:noFill/>
        </p:spPr>
        <p:txBody>
          <a:bodyPr wrap="square" rtlCol="0">
            <a:spAutoFit/>
          </a:bodyPr>
          <a:lstStyle/>
          <a:p>
            <a:pPr algn="ctr"/>
            <a:r>
              <a:rPr lang="en-IN" sz="5400" b="1" dirty="0">
                <a:solidFill>
                  <a:srgbClr val="FF0000"/>
                </a:solidFill>
              </a:rPr>
              <a:t> </a:t>
            </a:r>
            <a:r>
              <a:rPr lang="en-IN" sz="4400" b="1" dirty="0">
                <a:solidFill>
                  <a:srgbClr val="FF0000"/>
                </a:solidFill>
              </a:rPr>
              <a:t>De-Addiction from </a:t>
            </a:r>
            <a:r>
              <a:rPr lang="en-IN" sz="4400" b="1" dirty="0" smtClean="0">
                <a:solidFill>
                  <a:srgbClr val="FF0000"/>
                </a:solidFill>
              </a:rPr>
              <a:t>Mobile- Part-1</a:t>
            </a:r>
          </a:p>
          <a:p>
            <a:pPr algn="ctr"/>
            <a:r>
              <a:rPr lang="en-IN" sz="3200" b="1" dirty="0">
                <a:solidFill>
                  <a:srgbClr val="FFC000"/>
                </a:solidFill>
              </a:rPr>
              <a:t>Going on a Cell Phone Diet </a:t>
            </a:r>
            <a:endParaRPr lang="en-IN" sz="5400" dirty="0">
              <a:solidFill>
                <a:srgbClr val="FF0000"/>
              </a:solidFill>
            </a:endParaRPr>
          </a:p>
        </p:txBody>
      </p:sp>
      <p:sp>
        <p:nvSpPr>
          <p:cNvPr id="4" name="TextBox 3"/>
          <p:cNvSpPr txBox="1"/>
          <p:nvPr/>
        </p:nvSpPr>
        <p:spPr>
          <a:xfrm flipH="1">
            <a:off x="215537" y="1946367"/>
            <a:ext cx="8712924" cy="4524315"/>
          </a:xfrm>
          <a:prstGeom prst="rect">
            <a:avLst/>
          </a:prstGeom>
          <a:noFill/>
        </p:spPr>
        <p:txBody>
          <a:bodyPr wrap="square" rtlCol="0">
            <a:spAutoFit/>
          </a:bodyPr>
          <a:lstStyle/>
          <a:p>
            <a:pPr marL="285750" indent="-285750">
              <a:buFont typeface="Arial" panose="020B0604020202020204" pitchFamily="34" charset="0"/>
              <a:buChar char="•"/>
            </a:pPr>
            <a:r>
              <a:rPr lang="en-IN" sz="2400" dirty="0"/>
              <a:t>Put your phone </a:t>
            </a:r>
            <a:r>
              <a:rPr lang="en-IN" sz="2400" dirty="0" smtClean="0"/>
              <a:t>away</a:t>
            </a:r>
          </a:p>
          <a:p>
            <a:endParaRPr lang="en-IN" sz="2400" dirty="0" smtClean="0"/>
          </a:p>
          <a:p>
            <a:pPr marL="285750" indent="-285750">
              <a:buFont typeface="Arial" panose="020B0604020202020204" pitchFamily="34" charset="0"/>
              <a:buChar char="•"/>
            </a:pPr>
            <a:r>
              <a:rPr lang="en-IN" sz="2400" dirty="0"/>
              <a:t>Turn your phone on silent mode when you are at work, study or anywhere </a:t>
            </a:r>
            <a:r>
              <a:rPr lang="en-IN" sz="2400" dirty="0" smtClean="0"/>
              <a:t>else</a:t>
            </a:r>
          </a:p>
          <a:p>
            <a:endParaRPr lang="en-IN" sz="2400" dirty="0" smtClean="0"/>
          </a:p>
          <a:p>
            <a:pPr marL="285750" indent="-285750">
              <a:buFont typeface="Arial" panose="020B0604020202020204" pitchFamily="34" charset="0"/>
              <a:buChar char="•"/>
            </a:pPr>
            <a:r>
              <a:rPr lang="en-IN" sz="2400" dirty="0"/>
              <a:t>Take a cell phone </a:t>
            </a:r>
            <a:r>
              <a:rPr lang="en-IN" sz="2400" dirty="0" smtClean="0"/>
              <a:t>holiday</a:t>
            </a:r>
          </a:p>
          <a:p>
            <a:endParaRPr lang="en-IN" sz="2400" dirty="0" smtClean="0"/>
          </a:p>
          <a:p>
            <a:pPr marL="285750" indent="-285750">
              <a:buFont typeface="Arial" panose="020B0604020202020204" pitchFamily="34" charset="0"/>
              <a:buChar char="•"/>
            </a:pPr>
            <a:r>
              <a:rPr lang="en-IN" sz="2400" dirty="0" smtClean="0"/>
              <a:t>Go </a:t>
            </a:r>
            <a:r>
              <a:rPr lang="en-IN" sz="2400" dirty="0"/>
              <a:t>on a trip or camping where there will be no cell </a:t>
            </a:r>
            <a:r>
              <a:rPr lang="en-IN" sz="2400" dirty="0" smtClean="0"/>
              <a:t>service</a:t>
            </a:r>
          </a:p>
          <a:p>
            <a:endParaRPr lang="en-IN" sz="2400" dirty="0" smtClean="0"/>
          </a:p>
          <a:p>
            <a:pPr marL="285750" indent="-285750">
              <a:buFont typeface="Arial" panose="020B0604020202020204" pitchFamily="34" charset="0"/>
              <a:buChar char="•"/>
            </a:pPr>
            <a:r>
              <a:rPr lang="en-IN" sz="2400" dirty="0"/>
              <a:t>Change your phone </a:t>
            </a:r>
            <a:r>
              <a:rPr lang="en-IN" sz="2400" dirty="0" smtClean="0"/>
              <a:t>settings. </a:t>
            </a:r>
            <a:r>
              <a:rPr lang="en-IN" sz="2400" dirty="0" smtClean="0">
                <a:solidFill>
                  <a:srgbClr val="FFC000"/>
                </a:solidFill>
              </a:rPr>
              <a:t>Turn off notification settings</a:t>
            </a:r>
          </a:p>
          <a:p>
            <a:endParaRPr lang="en-IN" sz="2400" dirty="0" smtClean="0">
              <a:solidFill>
                <a:srgbClr val="FFC000"/>
              </a:solidFill>
            </a:endParaRPr>
          </a:p>
          <a:p>
            <a:pPr marL="285750" indent="-285750">
              <a:buFont typeface="Arial" panose="020B0604020202020204" pitchFamily="34" charset="0"/>
              <a:buChar char="•"/>
            </a:pPr>
            <a:r>
              <a:rPr lang="en-IN" sz="2400" dirty="0"/>
              <a:t>Focus on the here-and-now. Mindfulness, the art of being </a:t>
            </a:r>
            <a:r>
              <a:rPr lang="en-IN" sz="2400" dirty="0" smtClean="0"/>
              <a:t>aware</a:t>
            </a:r>
          </a:p>
        </p:txBody>
      </p:sp>
    </p:spTree>
    <p:extLst>
      <p:ext uri="{BB962C8B-B14F-4D97-AF65-F5344CB8AC3E}">
        <p14:creationId xmlns="" xmlns:p14="http://schemas.microsoft.com/office/powerpoint/2010/main" val="23519143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 y="261258"/>
            <a:ext cx="8961119" cy="1354217"/>
          </a:xfrm>
          <a:prstGeom prst="rect">
            <a:avLst/>
          </a:prstGeom>
          <a:noFill/>
        </p:spPr>
        <p:txBody>
          <a:bodyPr wrap="square" rtlCol="0">
            <a:spAutoFit/>
          </a:bodyPr>
          <a:lstStyle/>
          <a:p>
            <a:pPr algn="ctr"/>
            <a:r>
              <a:rPr lang="en-IN" sz="5400" b="1" dirty="0">
                <a:solidFill>
                  <a:srgbClr val="FF0000"/>
                </a:solidFill>
              </a:rPr>
              <a:t> </a:t>
            </a:r>
            <a:r>
              <a:rPr lang="en-IN" sz="4400" b="1" dirty="0">
                <a:solidFill>
                  <a:srgbClr val="FF0000"/>
                </a:solidFill>
              </a:rPr>
              <a:t>De-Addiction from </a:t>
            </a:r>
            <a:r>
              <a:rPr lang="en-IN" sz="4400" b="1" dirty="0" smtClean="0">
                <a:solidFill>
                  <a:srgbClr val="FF0000"/>
                </a:solidFill>
              </a:rPr>
              <a:t>Mobile- Part-2</a:t>
            </a:r>
          </a:p>
          <a:p>
            <a:pPr algn="ctr"/>
            <a:r>
              <a:rPr lang="en-IN" sz="2800" b="1" dirty="0">
                <a:solidFill>
                  <a:srgbClr val="FFC000"/>
                </a:solidFill>
              </a:rPr>
              <a:t>Considering Alternatives to Using Your Cell Phone </a:t>
            </a:r>
            <a:endParaRPr lang="en-IN" sz="2800" dirty="0">
              <a:solidFill>
                <a:srgbClr val="FFC000"/>
              </a:solidFill>
            </a:endParaRPr>
          </a:p>
        </p:txBody>
      </p:sp>
      <p:sp>
        <p:nvSpPr>
          <p:cNvPr id="4" name="TextBox 3"/>
          <p:cNvSpPr txBox="1"/>
          <p:nvPr/>
        </p:nvSpPr>
        <p:spPr>
          <a:xfrm flipH="1">
            <a:off x="215537" y="1946367"/>
            <a:ext cx="8712924" cy="4154984"/>
          </a:xfrm>
          <a:prstGeom prst="rect">
            <a:avLst/>
          </a:prstGeom>
          <a:noFill/>
        </p:spPr>
        <p:txBody>
          <a:bodyPr wrap="square" rtlCol="0">
            <a:spAutoFit/>
          </a:bodyPr>
          <a:lstStyle/>
          <a:p>
            <a:pPr marL="285750" indent="-285750">
              <a:buFont typeface="Arial" panose="020B0604020202020204" pitchFamily="34" charset="0"/>
              <a:buChar char="•"/>
            </a:pPr>
            <a:r>
              <a:rPr lang="en-IN" sz="2400" b="1" dirty="0"/>
              <a:t>Understand your triggers to phone </a:t>
            </a:r>
            <a:r>
              <a:rPr lang="en-IN" sz="2400" b="1" dirty="0" smtClean="0"/>
              <a:t>use</a:t>
            </a:r>
          </a:p>
          <a:p>
            <a:r>
              <a:rPr lang="en-IN" sz="2400" b="1" dirty="0"/>
              <a:t>	</a:t>
            </a:r>
            <a:endParaRPr lang="en-IN" dirty="0"/>
          </a:p>
          <a:p>
            <a:pPr lvl="1"/>
            <a:r>
              <a:rPr lang="en-IN" sz="2400" dirty="0" smtClean="0">
                <a:solidFill>
                  <a:srgbClr val="FFFF00"/>
                </a:solidFill>
              </a:rPr>
              <a:t>Strong desire </a:t>
            </a:r>
            <a:r>
              <a:rPr lang="en-IN" sz="2400" dirty="0">
                <a:solidFill>
                  <a:srgbClr val="FFFF00"/>
                </a:solidFill>
              </a:rPr>
              <a:t>to be social and connect with others</a:t>
            </a:r>
            <a:r>
              <a:rPr lang="en-IN" sz="2400" dirty="0" smtClean="0">
                <a:solidFill>
                  <a:srgbClr val="FFFF00"/>
                </a:solidFill>
              </a:rPr>
              <a:t>?</a:t>
            </a:r>
          </a:p>
          <a:p>
            <a:pPr lvl="1"/>
            <a:endParaRPr lang="en-IN" sz="2400" dirty="0"/>
          </a:p>
          <a:p>
            <a:pPr marL="742950" lvl="1" indent="-285750">
              <a:buFont typeface="Arial" panose="020B0604020202020204" pitchFamily="34" charset="0"/>
              <a:buChar char="•"/>
            </a:pPr>
            <a:r>
              <a:rPr lang="en-IN" sz="2400" dirty="0" smtClean="0"/>
              <a:t>Face-to-face contact. Talk when with people</a:t>
            </a:r>
          </a:p>
          <a:p>
            <a:pPr lvl="1"/>
            <a:endParaRPr lang="en-IN" sz="2400" dirty="0"/>
          </a:p>
          <a:p>
            <a:pPr lvl="1"/>
            <a:endParaRPr lang="en-IN" sz="2400" dirty="0"/>
          </a:p>
          <a:p>
            <a:pPr lvl="1"/>
            <a:r>
              <a:rPr lang="en-IN" sz="2400" dirty="0">
                <a:solidFill>
                  <a:srgbClr val="FFFF00"/>
                </a:solidFill>
              </a:rPr>
              <a:t>S</a:t>
            </a:r>
            <a:r>
              <a:rPr lang="en-IN" sz="2400" dirty="0" smtClean="0">
                <a:solidFill>
                  <a:srgbClr val="FFFF00"/>
                </a:solidFill>
              </a:rPr>
              <a:t>imply </a:t>
            </a:r>
            <a:r>
              <a:rPr lang="en-IN" sz="2400" dirty="0">
                <a:solidFill>
                  <a:srgbClr val="FFFF00"/>
                </a:solidFill>
              </a:rPr>
              <a:t>bored</a:t>
            </a:r>
            <a:r>
              <a:rPr lang="en-IN" sz="2400" dirty="0" smtClean="0">
                <a:solidFill>
                  <a:srgbClr val="FFFF00"/>
                </a:solidFill>
              </a:rPr>
              <a:t>?</a:t>
            </a:r>
          </a:p>
          <a:p>
            <a:pPr lvl="1"/>
            <a:endParaRPr lang="en-IN" sz="2400" dirty="0" smtClean="0"/>
          </a:p>
          <a:p>
            <a:pPr marL="742950" lvl="1" indent="-285750">
              <a:buFont typeface="Arial" panose="020B0604020202020204" pitchFamily="34" charset="0"/>
              <a:buChar char="•"/>
            </a:pPr>
            <a:r>
              <a:rPr lang="en-IN" sz="2400" dirty="0" smtClean="0"/>
              <a:t>Can be trigger for addiction</a:t>
            </a:r>
          </a:p>
          <a:p>
            <a:pPr marL="742950" lvl="1" indent="-285750">
              <a:buFont typeface="Arial" panose="020B0604020202020204" pitchFamily="34" charset="0"/>
              <a:buChar char="•"/>
            </a:pPr>
            <a:r>
              <a:rPr lang="en-IN" sz="2400" dirty="0" smtClean="0"/>
              <a:t>Develop hobbies or reading</a:t>
            </a:r>
          </a:p>
        </p:txBody>
      </p:sp>
    </p:spTree>
    <p:extLst>
      <p:ext uri="{BB962C8B-B14F-4D97-AF65-F5344CB8AC3E}">
        <p14:creationId xmlns="" xmlns:p14="http://schemas.microsoft.com/office/powerpoint/2010/main" val="26759290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 y="261258"/>
            <a:ext cx="8961119" cy="1354217"/>
          </a:xfrm>
          <a:prstGeom prst="rect">
            <a:avLst/>
          </a:prstGeom>
          <a:noFill/>
        </p:spPr>
        <p:txBody>
          <a:bodyPr wrap="square" rtlCol="0">
            <a:spAutoFit/>
          </a:bodyPr>
          <a:lstStyle/>
          <a:p>
            <a:pPr algn="ctr"/>
            <a:r>
              <a:rPr lang="en-IN" sz="5400" b="1" dirty="0">
                <a:solidFill>
                  <a:srgbClr val="FF0000"/>
                </a:solidFill>
              </a:rPr>
              <a:t> </a:t>
            </a:r>
            <a:r>
              <a:rPr lang="en-IN" sz="4400" b="1" dirty="0">
                <a:solidFill>
                  <a:srgbClr val="FF0000"/>
                </a:solidFill>
              </a:rPr>
              <a:t>De-Addiction from </a:t>
            </a:r>
            <a:r>
              <a:rPr lang="en-IN" sz="4400" b="1" dirty="0" smtClean="0">
                <a:solidFill>
                  <a:srgbClr val="FF0000"/>
                </a:solidFill>
              </a:rPr>
              <a:t>Mobile- Part-2</a:t>
            </a:r>
          </a:p>
          <a:p>
            <a:pPr algn="ctr"/>
            <a:r>
              <a:rPr lang="en-IN" sz="2800" b="1" dirty="0">
                <a:solidFill>
                  <a:srgbClr val="FFC000"/>
                </a:solidFill>
              </a:rPr>
              <a:t>Considering Alternatives to Using Your Cell Phone </a:t>
            </a:r>
            <a:endParaRPr lang="en-IN" sz="2800" dirty="0">
              <a:solidFill>
                <a:srgbClr val="FFC000"/>
              </a:solidFill>
            </a:endParaRPr>
          </a:p>
        </p:txBody>
      </p:sp>
      <p:sp>
        <p:nvSpPr>
          <p:cNvPr id="4" name="TextBox 3"/>
          <p:cNvSpPr txBox="1"/>
          <p:nvPr/>
        </p:nvSpPr>
        <p:spPr>
          <a:xfrm flipH="1">
            <a:off x="215537" y="1946367"/>
            <a:ext cx="8712924" cy="3416320"/>
          </a:xfrm>
          <a:prstGeom prst="rect">
            <a:avLst/>
          </a:prstGeom>
          <a:noFill/>
        </p:spPr>
        <p:txBody>
          <a:bodyPr wrap="square" rtlCol="0">
            <a:spAutoFit/>
          </a:bodyPr>
          <a:lstStyle/>
          <a:p>
            <a:pPr marL="285750" indent="-285750">
              <a:buFont typeface="Arial" panose="020B0604020202020204" pitchFamily="34" charset="0"/>
              <a:buChar char="•"/>
            </a:pPr>
            <a:r>
              <a:rPr lang="en-IN" sz="2400" dirty="0">
                <a:solidFill>
                  <a:srgbClr val="FFFF00"/>
                </a:solidFill>
              </a:rPr>
              <a:t>Engage in other mood boosting </a:t>
            </a:r>
            <a:r>
              <a:rPr lang="en-IN" sz="2400" dirty="0" smtClean="0">
                <a:solidFill>
                  <a:srgbClr val="FFFF00"/>
                </a:solidFill>
              </a:rPr>
              <a:t>activities</a:t>
            </a:r>
          </a:p>
          <a:p>
            <a:endParaRPr lang="en-IN" sz="2400" dirty="0" smtClean="0"/>
          </a:p>
          <a:p>
            <a:pPr marL="742950" lvl="1" indent="-285750">
              <a:buFont typeface="Arial" panose="020B0604020202020204" pitchFamily="34" charset="0"/>
              <a:buChar char="•"/>
            </a:pPr>
            <a:r>
              <a:rPr lang="en-IN" sz="2400" dirty="0"/>
              <a:t>engage in alternative activities such as exercise/sports or creative activities such as writing or </a:t>
            </a:r>
            <a:r>
              <a:rPr lang="en-IN" sz="2400" dirty="0" smtClean="0"/>
              <a:t>drawing</a:t>
            </a:r>
          </a:p>
          <a:p>
            <a:pPr marL="742950" lvl="1" indent="-285750">
              <a:buFont typeface="Arial" panose="020B0604020202020204" pitchFamily="34" charset="0"/>
              <a:buChar char="•"/>
            </a:pPr>
            <a:endParaRPr lang="en-IN" sz="2400" dirty="0"/>
          </a:p>
          <a:p>
            <a:pPr marL="285750" indent="-285750">
              <a:buFont typeface="Arial" panose="020B0604020202020204" pitchFamily="34" charset="0"/>
              <a:buChar char="•"/>
            </a:pPr>
            <a:r>
              <a:rPr lang="en-IN" sz="2400" b="1" dirty="0">
                <a:solidFill>
                  <a:srgbClr val="FFFF00"/>
                </a:solidFill>
              </a:rPr>
              <a:t>Keep </a:t>
            </a:r>
            <a:r>
              <a:rPr lang="en-IN" sz="2400" b="1" dirty="0" smtClean="0">
                <a:solidFill>
                  <a:srgbClr val="FFFF00"/>
                </a:solidFill>
              </a:rPr>
              <a:t>busy</a:t>
            </a:r>
          </a:p>
          <a:p>
            <a:pPr marL="742950" lvl="1" indent="-285750">
              <a:buFont typeface="Arial" panose="020B0604020202020204" pitchFamily="34" charset="0"/>
              <a:buChar char="•"/>
            </a:pPr>
            <a:r>
              <a:rPr lang="en-IN" sz="2400" dirty="0"/>
              <a:t>volunteer at a local </a:t>
            </a:r>
            <a:r>
              <a:rPr lang="en-IN" sz="2400" dirty="0" smtClean="0"/>
              <a:t>organization</a:t>
            </a:r>
            <a:endParaRPr lang="en-IN" sz="2400" dirty="0"/>
          </a:p>
          <a:p>
            <a:pPr marL="742950" lvl="1" indent="-285750">
              <a:buFont typeface="Arial" panose="020B0604020202020204" pitchFamily="34" charset="0"/>
              <a:buChar char="•"/>
            </a:pPr>
            <a:r>
              <a:rPr lang="en-IN" sz="2400" dirty="0" smtClean="0"/>
              <a:t>New Hobby</a:t>
            </a:r>
          </a:p>
          <a:p>
            <a:pPr marL="742950" lvl="1" indent="-285750">
              <a:buFont typeface="Arial" panose="020B0604020202020204" pitchFamily="34" charset="0"/>
              <a:buChar char="•"/>
            </a:pPr>
            <a:r>
              <a:rPr lang="en-IN" sz="2400" dirty="0" smtClean="0"/>
              <a:t>Spend more time doing chores</a:t>
            </a:r>
          </a:p>
        </p:txBody>
      </p:sp>
    </p:spTree>
    <p:extLst>
      <p:ext uri="{BB962C8B-B14F-4D97-AF65-F5344CB8AC3E}">
        <p14:creationId xmlns="" xmlns:p14="http://schemas.microsoft.com/office/powerpoint/2010/main" val="3276849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5316" y="1476103"/>
            <a:ext cx="8987244" cy="3894473"/>
          </a:xfrm>
          <a:prstGeom prst="rect">
            <a:avLst/>
          </a:prstGeom>
        </p:spPr>
      </p:pic>
    </p:spTree>
    <p:extLst>
      <p:ext uri="{BB962C8B-B14F-4D97-AF65-F5344CB8AC3E}">
        <p14:creationId xmlns="" xmlns:p14="http://schemas.microsoft.com/office/powerpoint/2010/main" val="34969823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 y="261258"/>
            <a:ext cx="8961119" cy="1354217"/>
          </a:xfrm>
          <a:prstGeom prst="rect">
            <a:avLst/>
          </a:prstGeom>
          <a:noFill/>
        </p:spPr>
        <p:txBody>
          <a:bodyPr wrap="square" rtlCol="0">
            <a:spAutoFit/>
          </a:bodyPr>
          <a:lstStyle/>
          <a:p>
            <a:pPr algn="ctr"/>
            <a:r>
              <a:rPr lang="en-IN" sz="5400" b="1" dirty="0">
                <a:solidFill>
                  <a:srgbClr val="FF0000"/>
                </a:solidFill>
              </a:rPr>
              <a:t> </a:t>
            </a:r>
            <a:r>
              <a:rPr lang="en-IN" sz="4400" b="1" dirty="0">
                <a:solidFill>
                  <a:srgbClr val="FF0000"/>
                </a:solidFill>
              </a:rPr>
              <a:t>De-Addiction from </a:t>
            </a:r>
            <a:r>
              <a:rPr lang="en-IN" sz="4400" b="1" dirty="0" smtClean="0">
                <a:solidFill>
                  <a:srgbClr val="FF0000"/>
                </a:solidFill>
              </a:rPr>
              <a:t>Mobile- Part-2</a:t>
            </a:r>
          </a:p>
          <a:p>
            <a:pPr algn="ctr"/>
            <a:r>
              <a:rPr lang="en-IN" sz="2800" b="1" dirty="0">
                <a:solidFill>
                  <a:srgbClr val="FFC000"/>
                </a:solidFill>
              </a:rPr>
              <a:t>Considering Alternatives to Using Your Cell Phone </a:t>
            </a:r>
            <a:endParaRPr lang="en-IN" sz="2800" dirty="0">
              <a:solidFill>
                <a:srgbClr val="FFC000"/>
              </a:solidFill>
            </a:endParaRPr>
          </a:p>
        </p:txBody>
      </p:sp>
      <p:sp>
        <p:nvSpPr>
          <p:cNvPr id="4" name="TextBox 3"/>
          <p:cNvSpPr txBox="1"/>
          <p:nvPr/>
        </p:nvSpPr>
        <p:spPr>
          <a:xfrm flipH="1">
            <a:off x="339635" y="2076996"/>
            <a:ext cx="8712924" cy="4524315"/>
          </a:xfrm>
          <a:prstGeom prst="rect">
            <a:avLst/>
          </a:prstGeom>
          <a:noFill/>
        </p:spPr>
        <p:txBody>
          <a:bodyPr wrap="square" rtlCol="0">
            <a:spAutoFit/>
          </a:bodyPr>
          <a:lstStyle/>
          <a:p>
            <a:pPr marL="285750" indent="-285750">
              <a:buFont typeface="Arial" panose="020B0604020202020204" pitchFamily="34" charset="0"/>
              <a:buChar char="•"/>
            </a:pPr>
            <a:r>
              <a:rPr lang="en-IN" sz="2400" b="1" dirty="0"/>
              <a:t>Redirect your attention by doing something </a:t>
            </a:r>
            <a:r>
              <a:rPr lang="en-IN" sz="2400" b="1" dirty="0" smtClean="0"/>
              <a:t>constructive</a:t>
            </a:r>
          </a:p>
          <a:p>
            <a:endParaRPr lang="en-IN" sz="2400" b="1" dirty="0" smtClean="0"/>
          </a:p>
          <a:p>
            <a:pPr marL="285750" indent="-285750">
              <a:buFont typeface="Arial" panose="020B0604020202020204" pitchFamily="34" charset="0"/>
              <a:buChar char="•"/>
            </a:pPr>
            <a:r>
              <a:rPr lang="en-IN" sz="2400" b="1" dirty="0"/>
              <a:t>Focus on your own personal goals and objectives for the </a:t>
            </a:r>
            <a:r>
              <a:rPr lang="en-IN" sz="2400" b="1" dirty="0" smtClean="0"/>
              <a:t>day</a:t>
            </a:r>
          </a:p>
          <a:p>
            <a:endParaRPr lang="en-IN" sz="2400" b="1" dirty="0" smtClean="0"/>
          </a:p>
          <a:p>
            <a:pPr marL="285750" indent="-285750">
              <a:buFont typeface="Arial" panose="020B0604020202020204" pitchFamily="34" charset="0"/>
              <a:buChar char="•"/>
            </a:pPr>
            <a:r>
              <a:rPr lang="en-IN" sz="2400" b="1" dirty="0"/>
              <a:t>Make a list of tasks that do not involve your phone </a:t>
            </a:r>
            <a:endParaRPr lang="en-IN" sz="2400" b="1" dirty="0" smtClean="0"/>
          </a:p>
          <a:p>
            <a:endParaRPr lang="en-IN" sz="2400" b="1" dirty="0" smtClean="0"/>
          </a:p>
          <a:p>
            <a:pPr marL="285750" indent="-285750">
              <a:buFont typeface="Arial" panose="020B0604020202020204" pitchFamily="34" charset="0"/>
              <a:buChar char="•"/>
            </a:pPr>
            <a:r>
              <a:rPr lang="en-IN" sz="2400" b="1" dirty="0"/>
              <a:t>Accomplish social tasks in a different </a:t>
            </a:r>
            <a:r>
              <a:rPr lang="en-IN" sz="2400" b="1" dirty="0" smtClean="0"/>
              <a:t>way</a:t>
            </a:r>
          </a:p>
          <a:p>
            <a:endParaRPr lang="en-IN" sz="2400" b="1" dirty="0" smtClean="0"/>
          </a:p>
          <a:p>
            <a:pPr marL="285750" indent="-285750">
              <a:buFont typeface="Arial" panose="020B0604020202020204" pitchFamily="34" charset="0"/>
              <a:buChar char="•"/>
            </a:pPr>
            <a:r>
              <a:rPr lang="en-IN" sz="2400" b="1" dirty="0"/>
              <a:t>Instead of texting, write a letter, or meet up with a friend for coffee or a </a:t>
            </a:r>
            <a:r>
              <a:rPr lang="en-IN" sz="2400" b="1" dirty="0" smtClean="0"/>
              <a:t>mea</a:t>
            </a:r>
            <a:r>
              <a:rPr lang="en-IN" sz="2400" b="1" dirty="0"/>
              <a:t>l</a:t>
            </a:r>
            <a:endParaRPr lang="en-IN" sz="2400" b="1" dirty="0" smtClean="0"/>
          </a:p>
          <a:p>
            <a:pPr marL="285750" indent="-285750">
              <a:buFont typeface="Arial" panose="020B0604020202020204" pitchFamily="34" charset="0"/>
              <a:buChar char="•"/>
            </a:pPr>
            <a:endParaRPr lang="en-IN" sz="2400" b="1" dirty="0"/>
          </a:p>
          <a:p>
            <a:pPr marL="285750" indent="-285750">
              <a:buFont typeface="Arial" panose="020B0604020202020204" pitchFamily="34" charset="0"/>
              <a:buChar char="•"/>
            </a:pPr>
            <a:r>
              <a:rPr lang="en-IN" sz="2400" b="1" dirty="0" smtClean="0"/>
              <a:t>Invite friend for a board game, cards. </a:t>
            </a:r>
            <a:r>
              <a:rPr lang="en-IN" sz="2400" b="1" dirty="0" err="1" smtClean="0"/>
              <a:t>etc</a:t>
            </a:r>
            <a:endParaRPr lang="en-IN" sz="2400" b="1" dirty="0" smtClean="0"/>
          </a:p>
        </p:txBody>
      </p:sp>
    </p:spTree>
    <p:extLst>
      <p:ext uri="{BB962C8B-B14F-4D97-AF65-F5344CB8AC3E}">
        <p14:creationId xmlns="" xmlns:p14="http://schemas.microsoft.com/office/powerpoint/2010/main" val="8080792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 y="261258"/>
            <a:ext cx="8961119" cy="1292662"/>
          </a:xfrm>
          <a:prstGeom prst="rect">
            <a:avLst/>
          </a:prstGeom>
          <a:noFill/>
        </p:spPr>
        <p:txBody>
          <a:bodyPr wrap="square" rtlCol="0">
            <a:spAutoFit/>
          </a:bodyPr>
          <a:lstStyle/>
          <a:p>
            <a:pPr algn="ctr"/>
            <a:r>
              <a:rPr lang="en-IN" sz="5400" b="1" dirty="0">
                <a:solidFill>
                  <a:srgbClr val="FF0000"/>
                </a:solidFill>
              </a:rPr>
              <a:t> </a:t>
            </a:r>
            <a:r>
              <a:rPr lang="en-IN" sz="4400" b="1" dirty="0">
                <a:solidFill>
                  <a:srgbClr val="FF0000"/>
                </a:solidFill>
              </a:rPr>
              <a:t>De-Addiction from </a:t>
            </a:r>
            <a:r>
              <a:rPr lang="en-IN" sz="4400" b="1" dirty="0" smtClean="0">
                <a:solidFill>
                  <a:srgbClr val="FF0000"/>
                </a:solidFill>
              </a:rPr>
              <a:t>Mobile- Part-3</a:t>
            </a:r>
          </a:p>
          <a:p>
            <a:pPr algn="ctr"/>
            <a:r>
              <a:rPr lang="en-IN" sz="2400" b="1" dirty="0">
                <a:solidFill>
                  <a:srgbClr val="FFC000"/>
                </a:solidFill>
              </a:rPr>
              <a:t>Getting Support </a:t>
            </a:r>
            <a:endParaRPr lang="en-IN" sz="2400" dirty="0">
              <a:solidFill>
                <a:srgbClr val="FFC000"/>
              </a:solidFill>
            </a:endParaRPr>
          </a:p>
        </p:txBody>
      </p:sp>
      <p:sp>
        <p:nvSpPr>
          <p:cNvPr id="4" name="TextBox 3"/>
          <p:cNvSpPr txBox="1"/>
          <p:nvPr/>
        </p:nvSpPr>
        <p:spPr>
          <a:xfrm flipH="1">
            <a:off x="339635" y="1789613"/>
            <a:ext cx="8712924" cy="4893647"/>
          </a:xfrm>
          <a:prstGeom prst="rect">
            <a:avLst/>
          </a:prstGeom>
          <a:noFill/>
        </p:spPr>
        <p:txBody>
          <a:bodyPr wrap="square" rtlCol="0">
            <a:spAutoFit/>
          </a:bodyPr>
          <a:lstStyle/>
          <a:p>
            <a:pPr marL="285750" indent="-285750">
              <a:buFont typeface="Arial" panose="020B0604020202020204" pitchFamily="34" charset="0"/>
              <a:buChar char="•"/>
            </a:pPr>
            <a:r>
              <a:rPr lang="en-IN" sz="2400" dirty="0"/>
              <a:t>Notify people about your </a:t>
            </a:r>
            <a:r>
              <a:rPr lang="en-IN" sz="2400" dirty="0" smtClean="0"/>
              <a:t>issue</a:t>
            </a:r>
          </a:p>
          <a:p>
            <a:endParaRPr lang="en-IN" sz="2400" dirty="0" smtClean="0"/>
          </a:p>
          <a:p>
            <a:pPr marL="285750" indent="-285750">
              <a:buFont typeface="Arial" panose="020B0604020202020204" pitchFamily="34" charset="0"/>
              <a:buChar char="•"/>
            </a:pPr>
            <a:r>
              <a:rPr lang="en-IN" sz="2400" dirty="0"/>
              <a:t>Simply tell your family and friends that you think you are using your cell phone too much and you are working on cutting </a:t>
            </a:r>
            <a:r>
              <a:rPr lang="en-IN" sz="2400" dirty="0" smtClean="0"/>
              <a:t>down</a:t>
            </a:r>
            <a:endParaRPr lang="en-IN" sz="2400" dirty="0"/>
          </a:p>
          <a:p>
            <a:endParaRPr lang="en-IN" sz="2400" dirty="0" smtClean="0"/>
          </a:p>
          <a:p>
            <a:pPr marL="285750" indent="-285750">
              <a:buFont typeface="Arial" panose="020B0604020202020204" pitchFamily="34" charset="0"/>
              <a:buChar char="•"/>
            </a:pPr>
            <a:r>
              <a:rPr lang="en-IN" sz="2400" dirty="0"/>
              <a:t>explain that you would appreciate if they support you in this </a:t>
            </a:r>
            <a:r>
              <a:rPr lang="en-IN" sz="2400" dirty="0" smtClean="0"/>
              <a:t>process</a:t>
            </a:r>
          </a:p>
          <a:p>
            <a:endParaRPr lang="en-IN" sz="2400" dirty="0" smtClean="0"/>
          </a:p>
          <a:p>
            <a:pPr marL="285750" indent="-285750">
              <a:buFont typeface="Arial" panose="020B0604020202020204" pitchFamily="34" charset="0"/>
              <a:buChar char="•"/>
            </a:pPr>
            <a:r>
              <a:rPr lang="en-IN" sz="2400" dirty="0"/>
              <a:t>ask them to call or text you only at certain times of the </a:t>
            </a:r>
            <a:r>
              <a:rPr lang="en-IN" sz="2400" dirty="0" smtClean="0"/>
              <a:t>day</a:t>
            </a:r>
          </a:p>
          <a:p>
            <a:endParaRPr lang="en-IN" sz="2400" dirty="0" smtClean="0"/>
          </a:p>
          <a:p>
            <a:pPr marL="285750" indent="-285750">
              <a:buFont typeface="Arial" panose="020B0604020202020204" pitchFamily="34" charset="0"/>
              <a:buChar char="•"/>
            </a:pPr>
            <a:r>
              <a:rPr lang="en-IN" sz="2400" dirty="0"/>
              <a:t>Ask for </a:t>
            </a:r>
            <a:r>
              <a:rPr lang="en-IN" sz="2400" dirty="0" smtClean="0"/>
              <a:t>advice</a:t>
            </a:r>
          </a:p>
          <a:p>
            <a:endParaRPr lang="en-IN" sz="2400" dirty="0" smtClean="0"/>
          </a:p>
          <a:p>
            <a:pPr marL="285750" indent="-285750">
              <a:buFont typeface="Arial" panose="020B0604020202020204" pitchFamily="34" charset="0"/>
              <a:buChar char="•"/>
            </a:pPr>
            <a:r>
              <a:rPr lang="en-IN" sz="2400" dirty="0"/>
              <a:t>Plan face-to-face meetings</a:t>
            </a:r>
            <a:endParaRPr lang="en-IN" sz="2400" dirty="0" smtClean="0"/>
          </a:p>
        </p:txBody>
      </p:sp>
    </p:spTree>
    <p:extLst>
      <p:ext uri="{BB962C8B-B14F-4D97-AF65-F5344CB8AC3E}">
        <p14:creationId xmlns="" xmlns:p14="http://schemas.microsoft.com/office/powerpoint/2010/main" val="41202724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 y="261258"/>
            <a:ext cx="8961119" cy="1292662"/>
          </a:xfrm>
          <a:prstGeom prst="rect">
            <a:avLst/>
          </a:prstGeom>
          <a:noFill/>
        </p:spPr>
        <p:txBody>
          <a:bodyPr wrap="square" rtlCol="0">
            <a:spAutoFit/>
          </a:bodyPr>
          <a:lstStyle/>
          <a:p>
            <a:pPr algn="ctr"/>
            <a:r>
              <a:rPr lang="en-IN" sz="5400" b="1" dirty="0">
                <a:solidFill>
                  <a:srgbClr val="FF0000"/>
                </a:solidFill>
              </a:rPr>
              <a:t> </a:t>
            </a:r>
            <a:r>
              <a:rPr lang="en-IN" sz="4400" b="1" dirty="0">
                <a:solidFill>
                  <a:srgbClr val="FF0000"/>
                </a:solidFill>
              </a:rPr>
              <a:t>De-Addiction from </a:t>
            </a:r>
            <a:r>
              <a:rPr lang="en-IN" sz="4400" b="1" dirty="0" smtClean="0">
                <a:solidFill>
                  <a:srgbClr val="FF0000"/>
                </a:solidFill>
              </a:rPr>
              <a:t>Mobile- Part-3</a:t>
            </a:r>
          </a:p>
          <a:p>
            <a:pPr algn="ctr"/>
            <a:r>
              <a:rPr lang="en-IN" sz="2400" b="1" dirty="0">
                <a:solidFill>
                  <a:srgbClr val="FFC000"/>
                </a:solidFill>
              </a:rPr>
              <a:t>Getting Support </a:t>
            </a:r>
            <a:endParaRPr lang="en-IN" sz="2400" dirty="0">
              <a:solidFill>
                <a:srgbClr val="FFC000"/>
              </a:solidFill>
            </a:endParaRPr>
          </a:p>
        </p:txBody>
      </p:sp>
      <p:sp>
        <p:nvSpPr>
          <p:cNvPr id="4" name="TextBox 3"/>
          <p:cNvSpPr txBox="1"/>
          <p:nvPr/>
        </p:nvSpPr>
        <p:spPr>
          <a:xfrm flipH="1">
            <a:off x="339635" y="1789613"/>
            <a:ext cx="8712924" cy="4524315"/>
          </a:xfrm>
          <a:prstGeom prst="rect">
            <a:avLst/>
          </a:prstGeom>
          <a:noFill/>
        </p:spPr>
        <p:txBody>
          <a:bodyPr wrap="square" rtlCol="0">
            <a:spAutoFit/>
          </a:bodyPr>
          <a:lstStyle/>
          <a:p>
            <a:pPr marL="285750" indent="-285750">
              <a:buFont typeface="Arial" panose="020B0604020202020204" pitchFamily="34" charset="0"/>
              <a:buChar char="•"/>
            </a:pPr>
            <a:r>
              <a:rPr lang="en-IN" sz="2400" b="1" dirty="0">
                <a:solidFill>
                  <a:srgbClr val="FFFF00"/>
                </a:solidFill>
              </a:rPr>
              <a:t>Consider </a:t>
            </a:r>
            <a:r>
              <a:rPr lang="en-IN" sz="2400" b="1" dirty="0" smtClean="0">
                <a:solidFill>
                  <a:srgbClr val="FFFF00"/>
                </a:solidFill>
              </a:rPr>
              <a:t>treatment</a:t>
            </a:r>
            <a:endParaRPr lang="en-IN" sz="2400" dirty="0">
              <a:solidFill>
                <a:srgbClr val="FFFF00"/>
              </a:solidFill>
            </a:endParaRPr>
          </a:p>
          <a:p>
            <a:pPr marL="285750" indent="-285750">
              <a:buFont typeface="Arial" panose="020B0604020202020204" pitchFamily="34" charset="0"/>
              <a:buChar char="•"/>
            </a:pPr>
            <a:endParaRPr lang="en-IN" sz="2400" b="1" dirty="0"/>
          </a:p>
          <a:p>
            <a:pPr marL="285750" indent="-285750">
              <a:buFont typeface="Arial" panose="020B0604020202020204" pitchFamily="34" charset="0"/>
              <a:buChar char="•"/>
            </a:pPr>
            <a:r>
              <a:rPr lang="en-IN" sz="2400" dirty="0"/>
              <a:t>C</a:t>
            </a:r>
            <a:r>
              <a:rPr lang="en-IN" sz="2400" dirty="0" smtClean="0"/>
              <a:t>ell </a:t>
            </a:r>
            <a:r>
              <a:rPr lang="en-IN" sz="2400" dirty="0"/>
              <a:t>phone addiction is not yet a widely recognized </a:t>
            </a:r>
            <a:r>
              <a:rPr lang="en-IN" sz="2400" dirty="0" smtClean="0"/>
              <a:t>diagnosis</a:t>
            </a:r>
          </a:p>
          <a:p>
            <a:pPr marL="285750" indent="-285750">
              <a:buFont typeface="Arial" panose="020B0604020202020204" pitchFamily="34" charset="0"/>
              <a:buChar char="•"/>
            </a:pPr>
            <a:endParaRPr lang="en-IN" sz="2400" dirty="0"/>
          </a:p>
          <a:p>
            <a:pPr marL="285750" indent="-285750">
              <a:buFont typeface="Arial" panose="020B0604020202020204" pitchFamily="34" charset="0"/>
              <a:buChar char="•"/>
            </a:pPr>
            <a:r>
              <a:rPr lang="en-IN" sz="2400" dirty="0" smtClean="0"/>
              <a:t>If </a:t>
            </a:r>
            <a:r>
              <a:rPr lang="en-IN" sz="2400" dirty="0"/>
              <a:t>your cell phone problem is severe and disrupts your daily life and functioning, </a:t>
            </a:r>
            <a:r>
              <a:rPr lang="en-IN" sz="2400" dirty="0" err="1"/>
              <a:t>counseling</a:t>
            </a:r>
            <a:r>
              <a:rPr lang="en-IN" sz="2400" dirty="0"/>
              <a:t> or mental health treatment may be </a:t>
            </a:r>
            <a:r>
              <a:rPr lang="en-IN" sz="2400" dirty="0" smtClean="0"/>
              <a:t>helpful</a:t>
            </a:r>
          </a:p>
          <a:p>
            <a:pPr marL="285750" indent="-285750">
              <a:buFont typeface="Arial" panose="020B0604020202020204" pitchFamily="34" charset="0"/>
              <a:buChar char="•"/>
            </a:pPr>
            <a:endParaRPr lang="en-IN" sz="2400" dirty="0"/>
          </a:p>
          <a:p>
            <a:pPr marL="285750" indent="-285750">
              <a:buFont typeface="Arial" panose="020B0604020202020204" pitchFamily="34" charset="0"/>
              <a:buChar char="•"/>
            </a:pPr>
            <a:r>
              <a:rPr lang="en-IN" sz="2400" dirty="0">
                <a:solidFill>
                  <a:srgbClr val="FFFF00"/>
                </a:solidFill>
              </a:rPr>
              <a:t>Cognitive </a:t>
            </a:r>
            <a:r>
              <a:rPr lang="en-IN" sz="2400" dirty="0" err="1">
                <a:solidFill>
                  <a:srgbClr val="FFFF00"/>
                </a:solidFill>
              </a:rPr>
              <a:t>Behavioral</a:t>
            </a:r>
            <a:r>
              <a:rPr lang="en-IN" sz="2400" dirty="0">
                <a:solidFill>
                  <a:srgbClr val="FFFF00"/>
                </a:solidFill>
              </a:rPr>
              <a:t> Therapy (CBT</a:t>
            </a:r>
            <a:r>
              <a:rPr lang="en-IN" sz="2400" dirty="0" smtClean="0">
                <a:solidFill>
                  <a:srgbClr val="FFFF00"/>
                </a:solidFill>
              </a:rPr>
              <a:t>)</a:t>
            </a:r>
          </a:p>
          <a:p>
            <a:pPr marL="285750" indent="-285750">
              <a:buFont typeface="Arial" panose="020B0604020202020204" pitchFamily="34" charset="0"/>
              <a:buChar char="•"/>
            </a:pPr>
            <a:endParaRPr lang="en-IN" sz="2400" dirty="0"/>
          </a:p>
          <a:p>
            <a:pPr marL="285750" indent="-285750">
              <a:buFont typeface="Arial" panose="020B0604020202020204" pitchFamily="34" charset="0"/>
              <a:buChar char="•"/>
            </a:pPr>
            <a:r>
              <a:rPr lang="en-IN" sz="2400" dirty="0"/>
              <a:t>changing your thoughts in order to change your feelings and </a:t>
            </a:r>
            <a:r>
              <a:rPr lang="en-IN" sz="2400" dirty="0" err="1" smtClean="0"/>
              <a:t>behaviors</a:t>
            </a:r>
            <a:endParaRPr lang="en-IN" sz="2400" dirty="0" smtClean="0"/>
          </a:p>
        </p:txBody>
      </p:sp>
    </p:spTree>
    <p:extLst>
      <p:ext uri="{BB962C8B-B14F-4D97-AF65-F5344CB8AC3E}">
        <p14:creationId xmlns="" xmlns:p14="http://schemas.microsoft.com/office/powerpoint/2010/main" val="33562775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93223" y="27268"/>
            <a:ext cx="6544491" cy="6789909"/>
          </a:xfrm>
          <a:prstGeom prst="rect">
            <a:avLst/>
          </a:prstGeom>
        </p:spPr>
      </p:pic>
    </p:spTree>
    <p:extLst>
      <p:ext uri="{BB962C8B-B14F-4D97-AF65-F5344CB8AC3E}">
        <p14:creationId xmlns="" xmlns:p14="http://schemas.microsoft.com/office/powerpoint/2010/main" val="30596853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83771" y="330999"/>
            <a:ext cx="7929155" cy="6484436"/>
          </a:xfrm>
          <a:prstGeom prst="rect">
            <a:avLst/>
          </a:prstGeom>
        </p:spPr>
      </p:pic>
    </p:spTree>
    <p:extLst>
      <p:ext uri="{BB962C8B-B14F-4D97-AF65-F5344CB8AC3E}">
        <p14:creationId xmlns="" xmlns:p14="http://schemas.microsoft.com/office/powerpoint/2010/main" val="2012317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Luminous Designer Fans - #NazarUthao (Hindi) - 30 secs">
            <a:hlinkClick r:id="" action="ppaction://media"/>
          </p:cNvPr>
          <p:cNvPicPr>
            <a:picLocks noChangeAspect="1"/>
          </p:cNvPicPr>
          <p:nvPr>
            <a:videoFile r:link="rId1"/>
            <p:extLst>
              <p:ext uri="{DAA4B4D4-6D71-4841-9C94-3DE7FCFB9230}">
                <p14:media xmlns="" xmlns:p14="http://schemas.microsoft.com/office/powerpoint/2010/main" r:embed="rId3">
                  <p14:trim end="13000.1777"/>
                </p14:media>
              </p:ext>
            </p:extLst>
          </p:nvPr>
        </p:nvPicPr>
        <p:blipFill>
          <a:blip r:embed="rId4" cstate="print"/>
          <a:stretch>
            <a:fillRect/>
          </a:stretch>
        </p:blipFill>
        <p:spPr>
          <a:xfrm>
            <a:off x="0" y="857250"/>
            <a:ext cx="9144000" cy="5143500"/>
          </a:xfrm>
          <a:prstGeom prst="rect">
            <a:avLst/>
          </a:prstGeom>
        </p:spPr>
      </p:pic>
    </p:spTree>
    <p:extLst>
      <p:ext uri="{BB962C8B-B14F-4D97-AF65-F5344CB8AC3E}">
        <p14:creationId xmlns="" xmlns:p14="http://schemas.microsoft.com/office/powerpoint/2010/main" val="33627381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2081295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8167725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8169086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38536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2813" y="0"/>
            <a:ext cx="8638374" cy="6858000"/>
          </a:xfrm>
          <a:prstGeom prst="rect">
            <a:avLst/>
          </a:prstGeom>
        </p:spPr>
      </p:pic>
    </p:spTree>
    <p:extLst>
      <p:ext uri="{BB962C8B-B14F-4D97-AF65-F5344CB8AC3E}">
        <p14:creationId xmlns="" xmlns:p14="http://schemas.microsoft.com/office/powerpoint/2010/main" val="23415243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67989"/>
            <a:ext cx="9039497" cy="1569660"/>
          </a:xfrm>
          <a:prstGeom prst="rect">
            <a:avLst/>
          </a:prstGeom>
          <a:noFill/>
        </p:spPr>
        <p:txBody>
          <a:bodyPr wrap="square" rtlCol="0">
            <a:spAutoFit/>
          </a:bodyPr>
          <a:lstStyle/>
          <a:p>
            <a:pPr algn="ctr"/>
            <a:r>
              <a:rPr lang="en-IN" sz="9600" b="1" dirty="0" smtClean="0"/>
              <a:t>Thank you</a:t>
            </a:r>
            <a:endParaRPr lang="en-IN" sz="9600" b="1" dirty="0"/>
          </a:p>
        </p:txBody>
      </p:sp>
    </p:spTree>
    <p:extLst>
      <p:ext uri="{BB962C8B-B14F-4D97-AF65-F5344CB8AC3E}">
        <p14:creationId xmlns="" xmlns:p14="http://schemas.microsoft.com/office/powerpoint/2010/main" val="3578639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856211"/>
            <a:ext cx="9144000" cy="5145578"/>
          </a:xfrm>
          <a:prstGeom prst="rect">
            <a:avLst/>
          </a:prstGeom>
        </p:spPr>
      </p:pic>
    </p:spTree>
    <p:extLst>
      <p:ext uri="{BB962C8B-B14F-4D97-AF65-F5344CB8AC3E}">
        <p14:creationId xmlns="" xmlns:p14="http://schemas.microsoft.com/office/powerpoint/2010/main" val="494961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7000" y="1524000"/>
            <a:ext cx="8890000" cy="3810000"/>
          </a:xfrm>
          <a:prstGeom prst="rect">
            <a:avLst/>
          </a:prstGeom>
        </p:spPr>
      </p:pic>
    </p:spTree>
    <p:extLst>
      <p:ext uri="{BB962C8B-B14F-4D97-AF65-F5344CB8AC3E}">
        <p14:creationId xmlns="" xmlns:p14="http://schemas.microsoft.com/office/powerpoint/2010/main" val="4159532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7566" y="748215"/>
            <a:ext cx="8791303" cy="5290815"/>
          </a:xfrm>
          <a:prstGeom prst="rect">
            <a:avLst/>
          </a:prstGeom>
        </p:spPr>
      </p:pic>
    </p:spTree>
    <p:extLst>
      <p:ext uri="{BB962C8B-B14F-4D97-AF65-F5344CB8AC3E}">
        <p14:creationId xmlns="" xmlns:p14="http://schemas.microsoft.com/office/powerpoint/2010/main" val="2966341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60436" y="809897"/>
            <a:ext cx="8883564" cy="5396410"/>
          </a:xfrm>
          <a:prstGeom prst="rect">
            <a:avLst/>
          </a:prstGeom>
        </p:spPr>
      </p:pic>
    </p:spTree>
    <p:extLst>
      <p:ext uri="{BB962C8B-B14F-4D97-AF65-F5344CB8AC3E}">
        <p14:creationId xmlns="" xmlns:p14="http://schemas.microsoft.com/office/powerpoint/2010/main" val="121821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0628" y="1509099"/>
            <a:ext cx="8856617" cy="3828509"/>
          </a:xfrm>
          <a:prstGeom prst="rect">
            <a:avLst/>
          </a:prstGeom>
        </p:spPr>
      </p:pic>
    </p:spTree>
    <p:extLst>
      <p:ext uri="{BB962C8B-B14F-4D97-AF65-F5344CB8AC3E}">
        <p14:creationId xmlns="" xmlns:p14="http://schemas.microsoft.com/office/powerpoint/2010/main" val="8119447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178</TotalTime>
  <Words>736</Words>
  <Application>Microsoft Office PowerPoint</Application>
  <PresentationFormat>On-screen Show (4:3)</PresentationFormat>
  <Paragraphs>141</Paragraphs>
  <Slides>40</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 Light</vt:lpstr>
      <vt:lpstr>Calibri</vt:lpstr>
      <vt:lpstr>Office Theme</vt:lpstr>
      <vt:lpstr>De-Addiction from Screen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Presentations</dc:title>
  <dc:creator>user</dc:creator>
  <cp:lastModifiedBy>DR SHIDHART</cp:lastModifiedBy>
  <cp:revision>72</cp:revision>
  <dcterms:created xsi:type="dcterms:W3CDTF">2018-01-03T02:01:08Z</dcterms:created>
  <dcterms:modified xsi:type="dcterms:W3CDTF">2020-06-16T14:02:46Z</dcterms:modified>
</cp:coreProperties>
</file>