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9"/>
  </p:notesMasterIdLst>
  <p:sldIdLst>
    <p:sldId id="257" r:id="rId2"/>
    <p:sldId id="260" r:id="rId3"/>
    <p:sldId id="265" r:id="rId4"/>
    <p:sldId id="320" r:id="rId5"/>
    <p:sldId id="321" r:id="rId6"/>
    <p:sldId id="280" r:id="rId7"/>
    <p:sldId id="319" r:id="rId8"/>
    <p:sldId id="268" r:id="rId9"/>
    <p:sldId id="281" r:id="rId10"/>
    <p:sldId id="283" r:id="rId11"/>
    <p:sldId id="285" r:id="rId12"/>
    <p:sldId id="286" r:id="rId13"/>
    <p:sldId id="287" r:id="rId14"/>
    <p:sldId id="292" r:id="rId15"/>
    <p:sldId id="289" r:id="rId16"/>
    <p:sldId id="298" r:id="rId17"/>
    <p:sldId id="299" r:id="rId18"/>
    <p:sldId id="293" r:id="rId19"/>
    <p:sldId id="295" r:id="rId20"/>
    <p:sldId id="296" r:id="rId21"/>
    <p:sldId id="297" r:id="rId22"/>
    <p:sldId id="301" r:id="rId23"/>
    <p:sldId id="308" r:id="rId24"/>
    <p:sldId id="302" r:id="rId25"/>
    <p:sldId id="303" r:id="rId26"/>
    <p:sldId id="304" r:id="rId27"/>
    <p:sldId id="309" r:id="rId28"/>
    <p:sldId id="310" r:id="rId29"/>
    <p:sldId id="306" r:id="rId30"/>
    <p:sldId id="307" r:id="rId31"/>
    <p:sldId id="311" r:id="rId32"/>
    <p:sldId id="312" r:id="rId33"/>
    <p:sldId id="317" r:id="rId34"/>
    <p:sldId id="313" r:id="rId35"/>
    <p:sldId id="314" r:id="rId36"/>
    <p:sldId id="315" r:id="rId37"/>
    <p:sldId id="318"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notesMaster" Target="notesMasters/notesMaster1.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tableStyles" Target="tableStyles.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 /></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e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 /></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 /></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 /></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 /></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 /></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 /></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7D1D4B-0C29-406C-8AB2-1B6EF10159F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35493A27-C1A3-49D5-936B-C6BCB27368F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91618CE-D413-41C6-A273-D052224CE28B}" type="datetimeFigureOut">
              <a:rPr lang="en-US"/>
              <a:pPr>
                <a:defRPr/>
              </a:pPr>
              <a:t>5/25/2020</a:t>
            </a:fld>
            <a:endParaRPr lang="en-US"/>
          </a:p>
        </p:txBody>
      </p:sp>
      <p:sp>
        <p:nvSpPr>
          <p:cNvPr id="4" name="Slide Image Placeholder 3">
            <a:extLst>
              <a:ext uri="{FF2B5EF4-FFF2-40B4-BE49-F238E27FC236}">
                <a16:creationId xmlns:a16="http://schemas.microsoft.com/office/drawing/2014/main" id="{52E94C3C-3C80-4027-9620-2B613E3D568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90F9853-4986-4CB3-B00C-38F2F246E04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908FBD3-EDB9-430E-BE7A-DECDAAC000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17E13DC5-E10B-4EB1-ACD2-82889A83A18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B070CD1-B495-4A8C-AA2F-DDFBE9666C0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hemeOverride" Target="../theme/themeOverride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hemeOverride" Target="../theme/themeOverride2.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09B61A89-8A34-4F90-AC03-F0583DBB783F}"/>
              </a:ext>
            </a:extLst>
          </p:cNvPr>
          <p:cNvSpPr>
            <a:spLocks noGrp="1"/>
          </p:cNvSpPr>
          <p:nvPr>
            <p:ph type="dt" sz="half" idx="10"/>
          </p:nvPr>
        </p:nvSpPr>
        <p:spPr/>
        <p:txBody>
          <a:bodyPr/>
          <a:lstStyle>
            <a:lvl1pPr>
              <a:defRPr/>
            </a:lvl1pPr>
          </a:lstStyle>
          <a:p>
            <a:pPr>
              <a:defRPr/>
            </a:pPr>
            <a:fld id="{129CCBBA-B248-4FCE-973A-5A6DB11BD487}" type="datetimeFigureOut">
              <a:rPr lang="en-US"/>
              <a:pPr>
                <a:defRPr/>
              </a:pPr>
              <a:t>5/25/2020</a:t>
            </a:fld>
            <a:endParaRPr lang="en-US"/>
          </a:p>
        </p:txBody>
      </p:sp>
      <p:sp>
        <p:nvSpPr>
          <p:cNvPr id="5" name="Footer Placeholder 18">
            <a:extLst>
              <a:ext uri="{FF2B5EF4-FFF2-40B4-BE49-F238E27FC236}">
                <a16:creationId xmlns:a16="http://schemas.microsoft.com/office/drawing/2014/main" id="{6EA650B9-07E4-4224-88CB-737AAF9119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6">
            <a:extLst>
              <a:ext uri="{FF2B5EF4-FFF2-40B4-BE49-F238E27FC236}">
                <a16:creationId xmlns:a16="http://schemas.microsoft.com/office/drawing/2014/main" id="{50E3370D-FB4C-4399-A06C-A3296488E376}"/>
              </a:ext>
            </a:extLst>
          </p:cNvPr>
          <p:cNvSpPr>
            <a:spLocks noGrp="1"/>
          </p:cNvSpPr>
          <p:nvPr>
            <p:ph type="sldNum" sz="quarter" idx="12"/>
          </p:nvPr>
        </p:nvSpPr>
        <p:spPr/>
        <p:txBody>
          <a:bodyPr/>
          <a:lstStyle>
            <a:lvl1pPr>
              <a:defRPr>
                <a:solidFill>
                  <a:srgbClr val="D1EAEE"/>
                </a:solidFill>
              </a:defRPr>
            </a:lvl1pPr>
          </a:lstStyle>
          <a:p>
            <a:fld id="{710AA06F-A5F1-44BC-ABB1-0E104F018BA6}" type="slidenum">
              <a:rPr lang="en-US" altLang="en-US"/>
              <a:pPr/>
              <a:t>‹#›</a:t>
            </a:fld>
            <a:endParaRPr lang="en-US" altLang="en-US"/>
          </a:p>
        </p:txBody>
      </p:sp>
    </p:spTree>
    <p:extLst>
      <p:ext uri="{BB962C8B-B14F-4D97-AF65-F5344CB8AC3E}">
        <p14:creationId xmlns:p14="http://schemas.microsoft.com/office/powerpoint/2010/main" val="331625747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60031FEA-A1A8-4243-94F1-2DF44A0519AA}"/>
              </a:ext>
            </a:extLst>
          </p:cNvPr>
          <p:cNvSpPr>
            <a:spLocks noGrp="1"/>
          </p:cNvSpPr>
          <p:nvPr>
            <p:ph type="dt" sz="half" idx="10"/>
          </p:nvPr>
        </p:nvSpPr>
        <p:spPr/>
        <p:txBody>
          <a:bodyPr/>
          <a:lstStyle>
            <a:lvl1pPr>
              <a:defRPr/>
            </a:lvl1pPr>
          </a:lstStyle>
          <a:p>
            <a:pPr>
              <a:defRPr/>
            </a:pPr>
            <a:fld id="{184D9151-1FDA-441E-B4F7-83427BACCCA4}" type="datetimeFigureOut">
              <a:rPr lang="en-US"/>
              <a:pPr>
                <a:defRPr/>
              </a:pPr>
              <a:t>5/25/2020</a:t>
            </a:fld>
            <a:endParaRPr lang="en-US"/>
          </a:p>
        </p:txBody>
      </p:sp>
      <p:sp>
        <p:nvSpPr>
          <p:cNvPr id="5" name="Footer Placeholder 21">
            <a:extLst>
              <a:ext uri="{FF2B5EF4-FFF2-40B4-BE49-F238E27FC236}">
                <a16:creationId xmlns:a16="http://schemas.microsoft.com/office/drawing/2014/main" id="{33C258B5-2A24-4D84-AC62-9807891454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F957B93C-505E-4A50-8E48-85827F44BDA5}"/>
              </a:ext>
            </a:extLst>
          </p:cNvPr>
          <p:cNvSpPr>
            <a:spLocks noGrp="1"/>
          </p:cNvSpPr>
          <p:nvPr>
            <p:ph type="sldNum" sz="quarter" idx="12"/>
          </p:nvPr>
        </p:nvSpPr>
        <p:spPr/>
        <p:txBody>
          <a:bodyPr/>
          <a:lstStyle>
            <a:lvl1pPr>
              <a:defRPr/>
            </a:lvl1pPr>
          </a:lstStyle>
          <a:p>
            <a:fld id="{6B575F02-FC24-4B50-83CC-99CEB313529F}" type="slidenum">
              <a:rPr lang="en-US" altLang="en-US"/>
              <a:pPr/>
              <a:t>‹#›</a:t>
            </a:fld>
            <a:endParaRPr lang="en-US" altLang="en-US"/>
          </a:p>
        </p:txBody>
      </p:sp>
    </p:spTree>
    <p:extLst>
      <p:ext uri="{BB962C8B-B14F-4D97-AF65-F5344CB8AC3E}">
        <p14:creationId xmlns:p14="http://schemas.microsoft.com/office/powerpoint/2010/main" val="4668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3AAE22B1-F199-4F75-A047-CEDBE4EC8BE8}"/>
              </a:ext>
            </a:extLst>
          </p:cNvPr>
          <p:cNvSpPr>
            <a:spLocks noGrp="1"/>
          </p:cNvSpPr>
          <p:nvPr>
            <p:ph type="dt" sz="half" idx="10"/>
          </p:nvPr>
        </p:nvSpPr>
        <p:spPr/>
        <p:txBody>
          <a:bodyPr/>
          <a:lstStyle>
            <a:lvl1pPr>
              <a:defRPr/>
            </a:lvl1pPr>
          </a:lstStyle>
          <a:p>
            <a:pPr>
              <a:defRPr/>
            </a:pPr>
            <a:fld id="{F84508BB-0CF7-47EB-9622-302BBDB94A16}" type="datetimeFigureOut">
              <a:rPr lang="en-US"/>
              <a:pPr>
                <a:defRPr/>
              </a:pPr>
              <a:t>5/25/2020</a:t>
            </a:fld>
            <a:endParaRPr lang="en-US"/>
          </a:p>
        </p:txBody>
      </p:sp>
      <p:sp>
        <p:nvSpPr>
          <p:cNvPr id="5" name="Footer Placeholder 21">
            <a:extLst>
              <a:ext uri="{FF2B5EF4-FFF2-40B4-BE49-F238E27FC236}">
                <a16:creationId xmlns:a16="http://schemas.microsoft.com/office/drawing/2014/main" id="{14FDE04A-2A79-420E-A65A-BDB09C3965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135A0491-3618-4619-88C2-3EA5303F2D0A}"/>
              </a:ext>
            </a:extLst>
          </p:cNvPr>
          <p:cNvSpPr>
            <a:spLocks noGrp="1"/>
          </p:cNvSpPr>
          <p:nvPr>
            <p:ph type="sldNum" sz="quarter" idx="12"/>
          </p:nvPr>
        </p:nvSpPr>
        <p:spPr/>
        <p:txBody>
          <a:bodyPr/>
          <a:lstStyle>
            <a:lvl1pPr>
              <a:defRPr/>
            </a:lvl1pPr>
          </a:lstStyle>
          <a:p>
            <a:fld id="{5517D73A-1005-4185-8D40-F24B82B9A3DE}" type="slidenum">
              <a:rPr lang="en-US" altLang="en-US"/>
              <a:pPr/>
              <a:t>‹#›</a:t>
            </a:fld>
            <a:endParaRPr lang="en-US" altLang="en-US"/>
          </a:p>
        </p:txBody>
      </p:sp>
    </p:spTree>
    <p:extLst>
      <p:ext uri="{BB962C8B-B14F-4D97-AF65-F5344CB8AC3E}">
        <p14:creationId xmlns:p14="http://schemas.microsoft.com/office/powerpoint/2010/main" val="1513376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5643" y="1424238"/>
            <a:ext cx="4149969" cy="1850014"/>
          </a:xfrm>
        </p:spPr>
        <p:txBody>
          <a:bodyPr anchorCtr="1"/>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4705643" y="4290019"/>
            <a:ext cx="414996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Picture Placeholder 4"/>
          <p:cNvSpPr>
            <a:spLocks noGrp="1"/>
          </p:cNvSpPr>
          <p:nvPr>
            <p:ph type="pic" sz="quarter" idx="10"/>
          </p:nvPr>
        </p:nvSpPr>
        <p:spPr>
          <a:xfrm>
            <a:off x="432198" y="1420053"/>
            <a:ext cx="3977878" cy="4545013"/>
          </a:xfrm>
        </p:spPr>
        <p:txBody>
          <a:bodyPr>
            <a:noAutofit/>
          </a:bodyPr>
          <a:lstStyle/>
          <a:p>
            <a:pPr lvl="0"/>
            <a:endParaRPr lang="en-IN" noProof="0"/>
          </a:p>
        </p:txBody>
      </p:sp>
    </p:spTree>
    <p:extLst>
      <p:ext uri="{BB962C8B-B14F-4D97-AF65-F5344CB8AC3E}">
        <p14:creationId xmlns:p14="http://schemas.microsoft.com/office/powerpoint/2010/main" val="381579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B0636740-151A-4ED9-95E8-31AD2E5A1180}"/>
              </a:ext>
            </a:extLst>
          </p:cNvPr>
          <p:cNvSpPr>
            <a:spLocks noGrp="1"/>
          </p:cNvSpPr>
          <p:nvPr>
            <p:ph type="dt" sz="half" idx="10"/>
          </p:nvPr>
        </p:nvSpPr>
        <p:spPr/>
        <p:txBody>
          <a:bodyPr/>
          <a:lstStyle>
            <a:lvl1pPr>
              <a:defRPr/>
            </a:lvl1pPr>
          </a:lstStyle>
          <a:p>
            <a:pPr>
              <a:defRPr/>
            </a:pPr>
            <a:fld id="{BDD44193-4A1F-4A70-A96B-E1BC3B3036BE}" type="datetimeFigureOut">
              <a:rPr lang="en-US"/>
              <a:pPr>
                <a:defRPr/>
              </a:pPr>
              <a:t>5/25/2020</a:t>
            </a:fld>
            <a:endParaRPr lang="en-US"/>
          </a:p>
        </p:txBody>
      </p:sp>
      <p:sp>
        <p:nvSpPr>
          <p:cNvPr id="5" name="Footer Placeholder 21">
            <a:extLst>
              <a:ext uri="{FF2B5EF4-FFF2-40B4-BE49-F238E27FC236}">
                <a16:creationId xmlns:a16="http://schemas.microsoft.com/office/drawing/2014/main" id="{F7286140-06E2-4B87-A2A4-9904131ECD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116ADAE9-A752-484D-85CF-864A3F4AF410}"/>
              </a:ext>
            </a:extLst>
          </p:cNvPr>
          <p:cNvSpPr>
            <a:spLocks noGrp="1"/>
          </p:cNvSpPr>
          <p:nvPr>
            <p:ph type="sldNum" sz="quarter" idx="12"/>
          </p:nvPr>
        </p:nvSpPr>
        <p:spPr/>
        <p:txBody>
          <a:bodyPr/>
          <a:lstStyle>
            <a:lvl1pPr>
              <a:defRPr/>
            </a:lvl1pPr>
          </a:lstStyle>
          <a:p>
            <a:fld id="{D6329E0C-CAF7-4CAB-92DF-761A5F47A95A}" type="slidenum">
              <a:rPr lang="en-US" altLang="en-US"/>
              <a:pPr/>
              <a:t>‹#›</a:t>
            </a:fld>
            <a:endParaRPr lang="en-US" altLang="en-US"/>
          </a:p>
        </p:txBody>
      </p:sp>
    </p:spTree>
    <p:extLst>
      <p:ext uri="{BB962C8B-B14F-4D97-AF65-F5344CB8AC3E}">
        <p14:creationId xmlns:p14="http://schemas.microsoft.com/office/powerpoint/2010/main" val="6908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F487178F-2973-4ABC-B5DA-D6BB39A27084}"/>
              </a:ext>
            </a:extLst>
          </p:cNvPr>
          <p:cNvSpPr>
            <a:spLocks noGrp="1"/>
          </p:cNvSpPr>
          <p:nvPr>
            <p:ph type="dt" sz="half" idx="10"/>
          </p:nvPr>
        </p:nvSpPr>
        <p:spPr/>
        <p:txBody>
          <a:bodyPr/>
          <a:lstStyle>
            <a:lvl1pPr>
              <a:defRPr/>
            </a:lvl1pPr>
          </a:lstStyle>
          <a:p>
            <a:pPr>
              <a:defRPr/>
            </a:pPr>
            <a:fld id="{4BD6519B-F9E2-4BE6-8867-7ECA25E7AE55}" type="datetimeFigureOut">
              <a:rPr lang="en-US"/>
              <a:pPr>
                <a:defRPr/>
              </a:pPr>
              <a:t>5/25/2020</a:t>
            </a:fld>
            <a:endParaRPr lang="en-US"/>
          </a:p>
        </p:txBody>
      </p:sp>
      <p:sp>
        <p:nvSpPr>
          <p:cNvPr id="5" name="Footer Placeholder 4">
            <a:extLst>
              <a:ext uri="{FF2B5EF4-FFF2-40B4-BE49-F238E27FC236}">
                <a16:creationId xmlns:a16="http://schemas.microsoft.com/office/drawing/2014/main" id="{979855E7-5B18-4815-9074-DA3ED2EF3D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ACCF64-D65B-41A9-834B-7DA3B5594C4C}"/>
              </a:ext>
            </a:extLst>
          </p:cNvPr>
          <p:cNvSpPr>
            <a:spLocks noGrp="1"/>
          </p:cNvSpPr>
          <p:nvPr>
            <p:ph type="sldNum" sz="quarter" idx="12"/>
          </p:nvPr>
        </p:nvSpPr>
        <p:spPr/>
        <p:txBody>
          <a:bodyPr/>
          <a:lstStyle>
            <a:lvl1pPr>
              <a:defRPr>
                <a:solidFill>
                  <a:srgbClr val="D1EAEE"/>
                </a:solidFill>
              </a:defRPr>
            </a:lvl1pPr>
          </a:lstStyle>
          <a:p>
            <a:fld id="{88C992BD-C5E7-4CFC-844F-AD341924BA96}" type="slidenum">
              <a:rPr lang="en-US" altLang="en-US"/>
              <a:pPr/>
              <a:t>‹#›</a:t>
            </a:fld>
            <a:endParaRPr lang="en-US" altLang="en-US"/>
          </a:p>
        </p:txBody>
      </p:sp>
    </p:spTree>
    <p:extLst>
      <p:ext uri="{BB962C8B-B14F-4D97-AF65-F5344CB8AC3E}">
        <p14:creationId xmlns:p14="http://schemas.microsoft.com/office/powerpoint/2010/main" val="39824903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D45BD27-2C38-48BF-AE7A-812A6A1B6F94}"/>
              </a:ext>
            </a:extLst>
          </p:cNvPr>
          <p:cNvSpPr>
            <a:spLocks noGrp="1"/>
          </p:cNvSpPr>
          <p:nvPr>
            <p:ph type="dt" sz="half" idx="10"/>
          </p:nvPr>
        </p:nvSpPr>
        <p:spPr/>
        <p:txBody>
          <a:bodyPr/>
          <a:lstStyle>
            <a:lvl1pPr>
              <a:defRPr/>
            </a:lvl1pPr>
          </a:lstStyle>
          <a:p>
            <a:pPr>
              <a:defRPr/>
            </a:pPr>
            <a:fld id="{C4057654-189B-4578-8B89-B3D8A4B6AA72}" type="datetimeFigureOut">
              <a:rPr lang="en-US"/>
              <a:pPr>
                <a:defRPr/>
              </a:pPr>
              <a:t>5/25/2020</a:t>
            </a:fld>
            <a:endParaRPr lang="en-US"/>
          </a:p>
        </p:txBody>
      </p:sp>
      <p:sp>
        <p:nvSpPr>
          <p:cNvPr id="6" name="Footer Placeholder 21">
            <a:extLst>
              <a:ext uri="{FF2B5EF4-FFF2-40B4-BE49-F238E27FC236}">
                <a16:creationId xmlns:a16="http://schemas.microsoft.com/office/drawing/2014/main" id="{CB0DDF69-4C16-4ADD-9EBB-B884ADE641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2D5BF991-B913-4A0B-9548-99F1B1D754CE}"/>
              </a:ext>
            </a:extLst>
          </p:cNvPr>
          <p:cNvSpPr>
            <a:spLocks noGrp="1"/>
          </p:cNvSpPr>
          <p:nvPr>
            <p:ph type="sldNum" sz="quarter" idx="12"/>
          </p:nvPr>
        </p:nvSpPr>
        <p:spPr/>
        <p:txBody>
          <a:bodyPr/>
          <a:lstStyle>
            <a:lvl1pPr>
              <a:defRPr/>
            </a:lvl1pPr>
          </a:lstStyle>
          <a:p>
            <a:fld id="{B9888505-B8BF-4248-B4F2-F7351655B5A6}" type="slidenum">
              <a:rPr lang="en-US" altLang="en-US"/>
              <a:pPr/>
              <a:t>‹#›</a:t>
            </a:fld>
            <a:endParaRPr lang="en-US" altLang="en-US"/>
          </a:p>
        </p:txBody>
      </p:sp>
    </p:spTree>
    <p:extLst>
      <p:ext uri="{BB962C8B-B14F-4D97-AF65-F5344CB8AC3E}">
        <p14:creationId xmlns:p14="http://schemas.microsoft.com/office/powerpoint/2010/main" val="313813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B35731B8-037C-4D6C-B22C-E32C6984805D}"/>
              </a:ext>
            </a:extLst>
          </p:cNvPr>
          <p:cNvSpPr>
            <a:spLocks noGrp="1"/>
          </p:cNvSpPr>
          <p:nvPr>
            <p:ph type="dt" sz="half" idx="10"/>
          </p:nvPr>
        </p:nvSpPr>
        <p:spPr/>
        <p:txBody>
          <a:bodyPr/>
          <a:lstStyle>
            <a:lvl1pPr>
              <a:defRPr/>
            </a:lvl1pPr>
          </a:lstStyle>
          <a:p>
            <a:pPr>
              <a:defRPr/>
            </a:pPr>
            <a:fld id="{A3E20919-909C-49BC-8555-48DE686C9AB4}" type="datetimeFigureOut">
              <a:rPr lang="en-US"/>
              <a:pPr>
                <a:defRPr/>
              </a:pPr>
              <a:t>5/25/2020</a:t>
            </a:fld>
            <a:endParaRPr lang="en-US"/>
          </a:p>
        </p:txBody>
      </p:sp>
      <p:sp>
        <p:nvSpPr>
          <p:cNvPr id="8" name="Footer Placeholder 21">
            <a:extLst>
              <a:ext uri="{FF2B5EF4-FFF2-40B4-BE49-F238E27FC236}">
                <a16:creationId xmlns:a16="http://schemas.microsoft.com/office/drawing/2014/main" id="{CDF9D612-1558-45EB-A81E-38D41FE4D84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CCF44A97-CCFD-4B5B-AE4D-CB801489D317}"/>
              </a:ext>
            </a:extLst>
          </p:cNvPr>
          <p:cNvSpPr>
            <a:spLocks noGrp="1"/>
          </p:cNvSpPr>
          <p:nvPr>
            <p:ph type="sldNum" sz="quarter" idx="12"/>
          </p:nvPr>
        </p:nvSpPr>
        <p:spPr/>
        <p:txBody>
          <a:bodyPr/>
          <a:lstStyle>
            <a:lvl1pPr>
              <a:defRPr/>
            </a:lvl1pPr>
          </a:lstStyle>
          <a:p>
            <a:fld id="{8263DB39-F760-4825-B1BB-5DCB6FEBD289}" type="slidenum">
              <a:rPr lang="en-US" altLang="en-US"/>
              <a:pPr/>
              <a:t>‹#›</a:t>
            </a:fld>
            <a:endParaRPr lang="en-US" altLang="en-US"/>
          </a:p>
        </p:txBody>
      </p:sp>
    </p:spTree>
    <p:extLst>
      <p:ext uri="{BB962C8B-B14F-4D97-AF65-F5344CB8AC3E}">
        <p14:creationId xmlns:p14="http://schemas.microsoft.com/office/powerpoint/2010/main" val="13385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3452F13E-0BB1-4AA1-8334-1FF6ECCAFD9A}"/>
              </a:ext>
            </a:extLst>
          </p:cNvPr>
          <p:cNvSpPr>
            <a:spLocks noGrp="1"/>
          </p:cNvSpPr>
          <p:nvPr>
            <p:ph type="dt" sz="half" idx="10"/>
          </p:nvPr>
        </p:nvSpPr>
        <p:spPr/>
        <p:txBody>
          <a:bodyPr/>
          <a:lstStyle>
            <a:lvl1pPr>
              <a:defRPr/>
            </a:lvl1pPr>
          </a:lstStyle>
          <a:p>
            <a:pPr>
              <a:defRPr/>
            </a:pPr>
            <a:fld id="{6AA73EF1-7A50-4AD9-B465-C00572B1B140}" type="datetimeFigureOut">
              <a:rPr lang="en-US"/>
              <a:pPr>
                <a:defRPr/>
              </a:pPr>
              <a:t>5/25/2020</a:t>
            </a:fld>
            <a:endParaRPr lang="en-US"/>
          </a:p>
        </p:txBody>
      </p:sp>
      <p:sp>
        <p:nvSpPr>
          <p:cNvPr id="4" name="Footer Placeholder 21">
            <a:extLst>
              <a:ext uri="{FF2B5EF4-FFF2-40B4-BE49-F238E27FC236}">
                <a16:creationId xmlns:a16="http://schemas.microsoft.com/office/drawing/2014/main" id="{2F099389-F60A-453C-A424-452961F49FC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1DB02B39-3ADB-4DAE-BFCC-731458D74D60}"/>
              </a:ext>
            </a:extLst>
          </p:cNvPr>
          <p:cNvSpPr>
            <a:spLocks noGrp="1"/>
          </p:cNvSpPr>
          <p:nvPr>
            <p:ph type="sldNum" sz="quarter" idx="12"/>
          </p:nvPr>
        </p:nvSpPr>
        <p:spPr/>
        <p:txBody>
          <a:bodyPr/>
          <a:lstStyle>
            <a:lvl1pPr>
              <a:defRPr/>
            </a:lvl1pPr>
          </a:lstStyle>
          <a:p>
            <a:fld id="{A5FDF2BA-BC62-4C54-9FCB-BA42C3491409}" type="slidenum">
              <a:rPr lang="en-US" altLang="en-US"/>
              <a:pPr/>
              <a:t>‹#›</a:t>
            </a:fld>
            <a:endParaRPr lang="en-US" altLang="en-US"/>
          </a:p>
        </p:txBody>
      </p:sp>
    </p:spTree>
    <p:extLst>
      <p:ext uri="{BB962C8B-B14F-4D97-AF65-F5344CB8AC3E}">
        <p14:creationId xmlns:p14="http://schemas.microsoft.com/office/powerpoint/2010/main" val="4024257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24FB6D59-7C4F-4055-83A0-C1342BF0DA17}"/>
              </a:ext>
            </a:extLst>
          </p:cNvPr>
          <p:cNvSpPr>
            <a:spLocks noGrp="1"/>
          </p:cNvSpPr>
          <p:nvPr>
            <p:ph type="dt" sz="half" idx="10"/>
          </p:nvPr>
        </p:nvSpPr>
        <p:spPr/>
        <p:txBody>
          <a:bodyPr/>
          <a:lstStyle>
            <a:lvl1pPr>
              <a:defRPr/>
            </a:lvl1pPr>
          </a:lstStyle>
          <a:p>
            <a:pPr>
              <a:defRPr/>
            </a:pPr>
            <a:fld id="{25C7C5C1-25F1-4B72-AC84-8669017868FB}" type="datetimeFigureOut">
              <a:rPr lang="en-US"/>
              <a:pPr>
                <a:defRPr/>
              </a:pPr>
              <a:t>5/25/2020</a:t>
            </a:fld>
            <a:endParaRPr lang="en-US"/>
          </a:p>
        </p:txBody>
      </p:sp>
      <p:sp>
        <p:nvSpPr>
          <p:cNvPr id="3" name="Footer Placeholder 21">
            <a:extLst>
              <a:ext uri="{FF2B5EF4-FFF2-40B4-BE49-F238E27FC236}">
                <a16:creationId xmlns:a16="http://schemas.microsoft.com/office/drawing/2014/main" id="{F092D01B-4021-4B31-B94E-CEA2B7EF2D6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678EF873-6AE7-4669-8D0D-79E11BF1C061}"/>
              </a:ext>
            </a:extLst>
          </p:cNvPr>
          <p:cNvSpPr>
            <a:spLocks noGrp="1"/>
          </p:cNvSpPr>
          <p:nvPr>
            <p:ph type="sldNum" sz="quarter" idx="12"/>
          </p:nvPr>
        </p:nvSpPr>
        <p:spPr/>
        <p:txBody>
          <a:bodyPr/>
          <a:lstStyle>
            <a:lvl1pPr>
              <a:defRPr/>
            </a:lvl1pPr>
          </a:lstStyle>
          <a:p>
            <a:fld id="{8808A78F-99B2-4043-8C9B-71266261760E}" type="slidenum">
              <a:rPr lang="en-US" altLang="en-US"/>
              <a:pPr/>
              <a:t>‹#›</a:t>
            </a:fld>
            <a:endParaRPr lang="en-US" altLang="en-US"/>
          </a:p>
        </p:txBody>
      </p:sp>
    </p:spTree>
    <p:extLst>
      <p:ext uri="{BB962C8B-B14F-4D97-AF65-F5344CB8AC3E}">
        <p14:creationId xmlns:p14="http://schemas.microsoft.com/office/powerpoint/2010/main" val="3914419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A4E94D1E-3E11-4523-B330-9893154B3A9D}"/>
              </a:ext>
            </a:extLst>
          </p:cNvPr>
          <p:cNvSpPr>
            <a:spLocks noGrp="1"/>
          </p:cNvSpPr>
          <p:nvPr>
            <p:ph type="dt" sz="half" idx="10"/>
          </p:nvPr>
        </p:nvSpPr>
        <p:spPr/>
        <p:txBody>
          <a:bodyPr/>
          <a:lstStyle>
            <a:lvl1pPr>
              <a:defRPr/>
            </a:lvl1pPr>
          </a:lstStyle>
          <a:p>
            <a:pPr>
              <a:defRPr/>
            </a:pPr>
            <a:fld id="{8A9453BC-CF8A-48A0-90A1-AEC46DAD4FC8}" type="datetimeFigureOut">
              <a:rPr lang="en-US"/>
              <a:pPr>
                <a:defRPr/>
              </a:pPr>
              <a:t>5/25/2020</a:t>
            </a:fld>
            <a:endParaRPr lang="en-US"/>
          </a:p>
        </p:txBody>
      </p:sp>
      <p:sp>
        <p:nvSpPr>
          <p:cNvPr id="6" name="Footer Placeholder 21">
            <a:extLst>
              <a:ext uri="{FF2B5EF4-FFF2-40B4-BE49-F238E27FC236}">
                <a16:creationId xmlns:a16="http://schemas.microsoft.com/office/drawing/2014/main" id="{99EC9111-98C1-45F0-A6B9-C6C0D6D7FD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D00795AB-4E8D-448D-8F14-B25313DA1C1C}"/>
              </a:ext>
            </a:extLst>
          </p:cNvPr>
          <p:cNvSpPr>
            <a:spLocks noGrp="1"/>
          </p:cNvSpPr>
          <p:nvPr>
            <p:ph type="sldNum" sz="quarter" idx="12"/>
          </p:nvPr>
        </p:nvSpPr>
        <p:spPr/>
        <p:txBody>
          <a:bodyPr/>
          <a:lstStyle>
            <a:lvl1pPr>
              <a:defRPr/>
            </a:lvl1pPr>
          </a:lstStyle>
          <a:p>
            <a:fld id="{7A7D1223-ADCE-4FB5-8A5A-E48A2A0B45CE}" type="slidenum">
              <a:rPr lang="en-US" altLang="en-US"/>
              <a:pPr/>
              <a:t>‹#›</a:t>
            </a:fld>
            <a:endParaRPr lang="en-US" altLang="en-US"/>
          </a:p>
        </p:txBody>
      </p:sp>
    </p:spTree>
    <p:extLst>
      <p:ext uri="{BB962C8B-B14F-4D97-AF65-F5344CB8AC3E}">
        <p14:creationId xmlns:p14="http://schemas.microsoft.com/office/powerpoint/2010/main" val="398433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53C4E212-74E9-442D-903D-55CEC28303B3}"/>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a:extLst>
              <a:ext uri="{FF2B5EF4-FFF2-40B4-BE49-F238E27FC236}">
                <a16:creationId xmlns:a16="http://schemas.microsoft.com/office/drawing/2014/main" id="{BB043725-CD88-4111-BD0C-3202312C83D1}"/>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15">
            <a:extLst>
              <a:ext uri="{FF2B5EF4-FFF2-40B4-BE49-F238E27FC236}">
                <a16:creationId xmlns:a16="http://schemas.microsoft.com/office/drawing/2014/main" id="{FEA7A819-975E-49FE-8397-D8AE7D18D4E2}"/>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6">
            <a:extLst>
              <a:ext uri="{FF2B5EF4-FFF2-40B4-BE49-F238E27FC236}">
                <a16:creationId xmlns:a16="http://schemas.microsoft.com/office/drawing/2014/main" id="{BF0EA9C9-6C1C-4DFD-A3EA-4CC807C239FF}"/>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p>
        </p:txBody>
      </p:sp>
      <p:sp>
        <p:nvSpPr>
          <p:cNvPr id="9" name="Date Placeholder 4">
            <a:extLst>
              <a:ext uri="{FF2B5EF4-FFF2-40B4-BE49-F238E27FC236}">
                <a16:creationId xmlns:a16="http://schemas.microsoft.com/office/drawing/2014/main" id="{9AF6843B-8B81-4746-A2FD-3924D128BC1D}"/>
              </a:ext>
            </a:extLst>
          </p:cNvPr>
          <p:cNvSpPr>
            <a:spLocks noGrp="1"/>
          </p:cNvSpPr>
          <p:nvPr>
            <p:ph type="dt" sz="half" idx="10"/>
          </p:nvPr>
        </p:nvSpPr>
        <p:spPr/>
        <p:txBody>
          <a:bodyPr/>
          <a:lstStyle>
            <a:lvl1pPr>
              <a:defRPr/>
            </a:lvl1pPr>
          </a:lstStyle>
          <a:p>
            <a:pPr>
              <a:defRPr/>
            </a:pPr>
            <a:fld id="{4994BD13-FD35-4B21-841D-CDCCBD640CE6}" type="datetimeFigureOut">
              <a:rPr lang="en-US"/>
              <a:pPr>
                <a:defRPr/>
              </a:pPr>
              <a:t>5/25/2020</a:t>
            </a:fld>
            <a:endParaRPr lang="en-US"/>
          </a:p>
        </p:txBody>
      </p:sp>
      <p:sp>
        <p:nvSpPr>
          <p:cNvPr id="10" name="Footer Placeholder 5">
            <a:extLst>
              <a:ext uri="{FF2B5EF4-FFF2-40B4-BE49-F238E27FC236}">
                <a16:creationId xmlns:a16="http://schemas.microsoft.com/office/drawing/2014/main" id="{02343F4B-556E-4974-9488-2C2034E7A9E0}"/>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009E74C7-A1F4-4574-A627-FAD967A9473A}"/>
              </a:ext>
            </a:extLst>
          </p:cNvPr>
          <p:cNvSpPr>
            <a:spLocks noGrp="1"/>
          </p:cNvSpPr>
          <p:nvPr>
            <p:ph type="sldNum" sz="quarter" idx="12"/>
          </p:nvPr>
        </p:nvSpPr>
        <p:spPr>
          <a:xfrm>
            <a:off x="8077200" y="6356350"/>
            <a:ext cx="609600" cy="365125"/>
          </a:xfrm>
        </p:spPr>
        <p:txBody>
          <a:bodyPr/>
          <a:lstStyle>
            <a:lvl1pPr>
              <a:defRPr/>
            </a:lvl1pPr>
          </a:lstStyle>
          <a:p>
            <a:fld id="{F6AED31D-C76A-4BE5-9FB1-E05ED2AFE491}" type="slidenum">
              <a:rPr lang="en-US" altLang="en-US"/>
              <a:pPr/>
              <a:t>‹#›</a:t>
            </a:fld>
            <a:endParaRPr lang="en-US" altLang="en-US"/>
          </a:p>
        </p:txBody>
      </p:sp>
    </p:spTree>
    <p:extLst>
      <p:ext uri="{BB962C8B-B14F-4D97-AF65-F5344CB8AC3E}">
        <p14:creationId xmlns:p14="http://schemas.microsoft.com/office/powerpoint/2010/main" val="101534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00B3351-345F-4748-A968-124CC327B288}"/>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a:extLst>
              <a:ext uri="{FF2B5EF4-FFF2-40B4-BE49-F238E27FC236}">
                <a16:creationId xmlns:a16="http://schemas.microsoft.com/office/drawing/2014/main" id="{62D49F32-00DB-4873-A3B0-50C850C0F16B}"/>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268" name="Title Placeholder 8">
            <a:extLst>
              <a:ext uri="{FF2B5EF4-FFF2-40B4-BE49-F238E27FC236}">
                <a16:creationId xmlns:a16="http://schemas.microsoft.com/office/drawing/2014/main" id="{55DC71F2-C23D-4A0C-91F0-9268F9B86EAD}"/>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1269" name="Text Placeholder 29">
            <a:extLst>
              <a:ext uri="{FF2B5EF4-FFF2-40B4-BE49-F238E27FC236}">
                <a16:creationId xmlns:a16="http://schemas.microsoft.com/office/drawing/2014/main" id="{6DF46363-9227-4820-8829-A5F74E126B0F}"/>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618C07DA-D5F0-4FBF-A4B2-58B3DF8CB22B}"/>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A58B309B-D7F8-4F2D-99E2-32138652B4A7}" type="datetimeFigureOut">
              <a:rPr lang="en-US"/>
              <a:pPr>
                <a:defRPr/>
              </a:pPr>
              <a:t>5/25/2020</a:t>
            </a:fld>
            <a:endParaRPr lang="en-US"/>
          </a:p>
        </p:txBody>
      </p:sp>
      <p:sp>
        <p:nvSpPr>
          <p:cNvPr id="22" name="Footer Placeholder 21">
            <a:extLst>
              <a:ext uri="{FF2B5EF4-FFF2-40B4-BE49-F238E27FC236}">
                <a16:creationId xmlns:a16="http://schemas.microsoft.com/office/drawing/2014/main" id="{1B00E888-544B-4156-85FF-47219375A240}"/>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a:extLst>
              <a:ext uri="{FF2B5EF4-FFF2-40B4-BE49-F238E27FC236}">
                <a16:creationId xmlns:a16="http://schemas.microsoft.com/office/drawing/2014/main" id="{13B82857-C696-4526-B34C-256CEEFB0765}"/>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defRPr>
            </a:lvl1pPr>
          </a:lstStyle>
          <a:p>
            <a:fld id="{3102FAB7-096B-4C0F-9AC3-2276859F706B}" type="slidenum">
              <a:rPr lang="en-US" altLang="en-US"/>
              <a:pPr/>
              <a:t>‹#›</a:t>
            </a:fld>
            <a:endParaRPr lang="en-US" altLang="en-US"/>
          </a:p>
        </p:txBody>
      </p:sp>
      <p:grpSp>
        <p:nvGrpSpPr>
          <p:cNvPr id="11273" name="Group 1">
            <a:extLst>
              <a:ext uri="{FF2B5EF4-FFF2-40B4-BE49-F238E27FC236}">
                <a16:creationId xmlns:a16="http://schemas.microsoft.com/office/drawing/2014/main" id="{2B2F53AE-62A5-47C7-A8E6-3197B5E12C6E}"/>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B9EDFB9C-3F84-46D3-A476-12AE95C7328C}"/>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a:extLst>
                <a:ext uri="{FF2B5EF4-FFF2-40B4-BE49-F238E27FC236}">
                  <a16:creationId xmlns:a16="http://schemas.microsoft.com/office/drawing/2014/main" id="{D1D92414-700F-4C78-870A-9CFC1C56414B}"/>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51" r:id="rId1"/>
    <p:sldLayoutId id="2147483743" r:id="rId2"/>
    <p:sldLayoutId id="2147483752" r:id="rId3"/>
    <p:sldLayoutId id="2147483744" r:id="rId4"/>
    <p:sldLayoutId id="2147483745" r:id="rId5"/>
    <p:sldLayoutId id="2147483746" r:id="rId6"/>
    <p:sldLayoutId id="2147483747" r:id="rId7"/>
    <p:sldLayoutId id="2147483748" r:id="rId8"/>
    <p:sldLayoutId id="2147483753" r:id="rId9"/>
    <p:sldLayoutId id="2147483749" r:id="rId10"/>
    <p:sldLayoutId id="2147483750" r:id="rId11"/>
    <p:sldLayoutId id="2147483754" r:id="rId12"/>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jpeg" /><Relationship Id="rId1" Type="http://schemas.openxmlformats.org/officeDocument/2006/relationships/slideLayout" Target="../slideLayouts/slideLayout12.xml" /><Relationship Id="rId5" Type="http://schemas.openxmlformats.org/officeDocument/2006/relationships/image" Target="../media/image5.png" /><Relationship Id="rId4" Type="http://schemas.openxmlformats.org/officeDocument/2006/relationships/image" Target="../media/image4.jpeg" /></Relationships>
</file>

<file path=ppt/slides/_rels/slide10.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11.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0.emf" /><Relationship Id="rId2" Type="http://schemas.openxmlformats.org/officeDocument/2006/relationships/slideLayout" Target="../slideLayouts/slideLayout4.xml" /><Relationship Id="rId1" Type="http://schemas.openxmlformats.org/officeDocument/2006/relationships/vmlDrawing" Target="../drawings/vmlDrawing3.vml" /><Relationship Id="rId6" Type="http://schemas.openxmlformats.org/officeDocument/2006/relationships/oleObject" Target="../embeddings/oleObject3.bin" /><Relationship Id="rId5" Type="http://schemas.openxmlformats.org/officeDocument/2006/relationships/image" Target="../media/image5.png" /><Relationship Id="rId4" Type="http://schemas.openxmlformats.org/officeDocument/2006/relationships/image" Target="../media/image4.jpeg" /></Relationships>
</file>

<file path=ppt/slides/_rels/slide12.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1.emf" /><Relationship Id="rId2" Type="http://schemas.openxmlformats.org/officeDocument/2006/relationships/slideLayout" Target="../slideLayouts/slideLayout4.xml" /><Relationship Id="rId1" Type="http://schemas.openxmlformats.org/officeDocument/2006/relationships/vmlDrawing" Target="../drawings/vmlDrawing4.vml" /><Relationship Id="rId6" Type="http://schemas.openxmlformats.org/officeDocument/2006/relationships/oleObject" Target="../embeddings/oleObject4.bin" /><Relationship Id="rId5" Type="http://schemas.openxmlformats.org/officeDocument/2006/relationships/image" Target="../media/image5.png" /><Relationship Id="rId4" Type="http://schemas.openxmlformats.org/officeDocument/2006/relationships/image" Target="../media/image4.jpeg" /></Relationships>
</file>

<file path=ppt/slides/_rels/slide13.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14.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2.emf" /><Relationship Id="rId2" Type="http://schemas.openxmlformats.org/officeDocument/2006/relationships/slideLayout" Target="../slideLayouts/slideLayout4.xml" /><Relationship Id="rId1" Type="http://schemas.openxmlformats.org/officeDocument/2006/relationships/vmlDrawing" Target="../drawings/vmlDrawing5.vml" /><Relationship Id="rId6" Type="http://schemas.openxmlformats.org/officeDocument/2006/relationships/oleObject" Target="../embeddings/oleObject5.bin" /><Relationship Id="rId5" Type="http://schemas.openxmlformats.org/officeDocument/2006/relationships/image" Target="../media/image5.png" /><Relationship Id="rId4" Type="http://schemas.openxmlformats.org/officeDocument/2006/relationships/image" Target="../media/image4.jpeg" /></Relationships>
</file>

<file path=ppt/slides/_rels/slide1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6" Type="http://schemas.openxmlformats.org/officeDocument/2006/relationships/image" Target="../media/image13.jpeg" /><Relationship Id="rId5" Type="http://schemas.openxmlformats.org/officeDocument/2006/relationships/hyperlink" Target="https://www.drugfreeworld.org/sites/default/files/page01-image02-marijuana-leaves.jpg" TargetMode="External" /><Relationship Id="rId4" Type="http://schemas.openxmlformats.org/officeDocument/2006/relationships/image" Target="../media/image5.png" /></Relationships>
</file>

<file path=ppt/slides/_rels/slide1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1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1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19.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12.xml" /><Relationship Id="rId6" Type="http://schemas.openxmlformats.org/officeDocument/2006/relationships/image" Target="../media/image7.jpeg" /><Relationship Id="rId5" Type="http://schemas.openxmlformats.org/officeDocument/2006/relationships/image" Target="../media/image6.png" /><Relationship Id="rId4" Type="http://schemas.openxmlformats.org/officeDocument/2006/relationships/image" Target="../media/image5.png" /></Relationships>
</file>

<file path=ppt/slides/_rels/slide20.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2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2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6.xml" /><Relationship Id="rId4" Type="http://schemas.openxmlformats.org/officeDocument/2006/relationships/image" Target="../media/image5.png" /></Relationships>
</file>

<file path=ppt/slides/_rels/slide23.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4.emf" /><Relationship Id="rId2" Type="http://schemas.openxmlformats.org/officeDocument/2006/relationships/slideLayout" Target="../slideLayouts/slideLayout4.xml" /><Relationship Id="rId1" Type="http://schemas.openxmlformats.org/officeDocument/2006/relationships/vmlDrawing" Target="../drawings/vmlDrawing6.vml" /><Relationship Id="rId6" Type="http://schemas.openxmlformats.org/officeDocument/2006/relationships/oleObject" Target="../embeddings/oleObject6.bin" /><Relationship Id="rId5" Type="http://schemas.openxmlformats.org/officeDocument/2006/relationships/image" Target="../media/image5.png" /><Relationship Id="rId4" Type="http://schemas.openxmlformats.org/officeDocument/2006/relationships/image" Target="../media/image4.jpeg" /></Relationships>
</file>

<file path=ppt/slides/_rels/slide24.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25.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5.emf" /><Relationship Id="rId2" Type="http://schemas.openxmlformats.org/officeDocument/2006/relationships/slideLayout" Target="../slideLayouts/slideLayout4.xml" /><Relationship Id="rId1" Type="http://schemas.openxmlformats.org/officeDocument/2006/relationships/vmlDrawing" Target="../drawings/vmlDrawing7.vml" /><Relationship Id="rId6" Type="http://schemas.openxmlformats.org/officeDocument/2006/relationships/oleObject" Target="../embeddings/oleObject7.bin" /><Relationship Id="rId5" Type="http://schemas.openxmlformats.org/officeDocument/2006/relationships/image" Target="../media/image5.png" /><Relationship Id="rId4" Type="http://schemas.openxmlformats.org/officeDocument/2006/relationships/image" Target="../media/image4.jpeg" /></Relationships>
</file>

<file path=ppt/slides/_rels/slide2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27.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29.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8.emf" /><Relationship Id="rId2" Type="http://schemas.openxmlformats.org/officeDocument/2006/relationships/slideLayout" Target="../slideLayouts/slideLayout12.xml" /><Relationship Id="rId1" Type="http://schemas.openxmlformats.org/officeDocument/2006/relationships/vmlDrawing" Target="../drawings/vmlDrawing1.vml" /><Relationship Id="rId6" Type="http://schemas.openxmlformats.org/officeDocument/2006/relationships/oleObject" Target="../embeddings/oleObject1.bin" /><Relationship Id="rId5" Type="http://schemas.openxmlformats.org/officeDocument/2006/relationships/image" Target="../media/image5.png" /><Relationship Id="rId4" Type="http://schemas.openxmlformats.org/officeDocument/2006/relationships/image" Target="../media/image4.jpeg" /></Relationships>
</file>

<file path=ppt/slides/_rels/slide30.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3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3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33.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7.emf" /><Relationship Id="rId2" Type="http://schemas.openxmlformats.org/officeDocument/2006/relationships/slideLayout" Target="../slideLayouts/slideLayout7.xml" /><Relationship Id="rId1" Type="http://schemas.openxmlformats.org/officeDocument/2006/relationships/vmlDrawing" Target="../drawings/vmlDrawing8.vml" /><Relationship Id="rId6" Type="http://schemas.openxmlformats.org/officeDocument/2006/relationships/oleObject" Target="../embeddings/oleObject8.bin" /><Relationship Id="rId5" Type="http://schemas.openxmlformats.org/officeDocument/2006/relationships/image" Target="../media/image5.png" /><Relationship Id="rId4" Type="http://schemas.openxmlformats.org/officeDocument/2006/relationships/image" Target="../media/image4.jpeg" /></Relationships>
</file>

<file path=ppt/slides/_rels/slide34.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8.emf" /><Relationship Id="rId2" Type="http://schemas.openxmlformats.org/officeDocument/2006/relationships/slideLayout" Target="../slideLayouts/slideLayout7.xml" /><Relationship Id="rId1" Type="http://schemas.openxmlformats.org/officeDocument/2006/relationships/vmlDrawing" Target="../drawings/vmlDrawing9.vml" /><Relationship Id="rId6" Type="http://schemas.openxmlformats.org/officeDocument/2006/relationships/oleObject" Target="../embeddings/oleObject9.bin" /><Relationship Id="rId5" Type="http://schemas.openxmlformats.org/officeDocument/2006/relationships/image" Target="../media/image5.png" /><Relationship Id="rId4" Type="http://schemas.openxmlformats.org/officeDocument/2006/relationships/image" Target="../media/image4.jpeg" /></Relationships>
</file>

<file path=ppt/slides/_rels/slide35.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19.emf" /><Relationship Id="rId2" Type="http://schemas.openxmlformats.org/officeDocument/2006/relationships/slideLayout" Target="../slideLayouts/slideLayout7.xml" /><Relationship Id="rId1" Type="http://schemas.openxmlformats.org/officeDocument/2006/relationships/vmlDrawing" Target="../drawings/vmlDrawing10.vml" /><Relationship Id="rId6" Type="http://schemas.openxmlformats.org/officeDocument/2006/relationships/oleObject" Target="../embeddings/oleObject10.bin" /><Relationship Id="rId5" Type="http://schemas.openxmlformats.org/officeDocument/2006/relationships/image" Target="../media/image5.png" /><Relationship Id="rId4" Type="http://schemas.openxmlformats.org/officeDocument/2006/relationships/image" Target="../media/image4.jpeg" /></Relationships>
</file>

<file path=ppt/slides/_rels/slide3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3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9.xml" /><Relationship Id="rId6" Type="http://schemas.openxmlformats.org/officeDocument/2006/relationships/image" Target="../media/image21.png" /><Relationship Id="rId5" Type="http://schemas.openxmlformats.org/officeDocument/2006/relationships/image" Target="../media/image20.jpeg" /><Relationship Id="rId4" Type="http://schemas.openxmlformats.org/officeDocument/2006/relationships/image" Target="../media/image5.png" /></Relationships>
</file>

<file path=ppt/slides/_rels/slide4.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12.xml" /><Relationship Id="rId4" Type="http://schemas.openxmlformats.org/officeDocument/2006/relationships/image" Target="../media/image5.png" /></Relationships>
</file>

<file path=ppt/slides/_rels/slide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9.emf" /><Relationship Id="rId2" Type="http://schemas.openxmlformats.org/officeDocument/2006/relationships/slideLayout" Target="../slideLayouts/slideLayout4.xml" /><Relationship Id="rId1" Type="http://schemas.openxmlformats.org/officeDocument/2006/relationships/vmlDrawing" Target="../drawings/vmlDrawing2.vml" /><Relationship Id="rId6" Type="http://schemas.openxmlformats.org/officeDocument/2006/relationships/oleObject" Target="../embeddings/oleObject2.bin" /><Relationship Id="rId5" Type="http://schemas.openxmlformats.org/officeDocument/2006/relationships/image" Target="../media/image5.png" /><Relationship Id="rId4" Type="http://schemas.openxmlformats.org/officeDocument/2006/relationships/image" Target="../media/image4.jpeg" /></Relationships>
</file>

<file path=ppt/slides/_rels/slide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_rels/slide9.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4.xml" /><Relationship Id="rId4" Type="http://schemas.openxmlformats.org/officeDocument/2006/relationships/image" Target="../media/image5.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D52D60FD-75EC-4D37-8FF2-74C01E0D53F6}"/>
              </a:ext>
            </a:extLst>
          </p:cNvPr>
          <p:cNvSpPr>
            <a:spLocks noGrp="1"/>
          </p:cNvSpPr>
          <p:nvPr>
            <p:ph type="ctrTitle"/>
          </p:nvPr>
        </p:nvSpPr>
        <p:spPr>
          <a:xfrm>
            <a:off x="3886200" y="1508125"/>
            <a:ext cx="4970463" cy="2759075"/>
          </a:xfrm>
        </p:spPr>
        <p:txBody>
          <a:bodyPr>
            <a:normAutofit fontScale="90000"/>
          </a:bodyPr>
          <a:lstStyle/>
          <a:p>
            <a:pPr fontAlgn="auto">
              <a:spcAft>
                <a:spcPts val="0"/>
              </a:spcAft>
              <a:defRPr/>
            </a:pP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br>
              <a:rPr lang="en-US" altLang="en-US" sz="3600">
                <a:solidFill>
                  <a:srgbClr val="FF0000"/>
                </a:solidFill>
                <a:latin typeface="Algerian" pitchFamily="82" charset="0"/>
              </a:rPr>
            </a:br>
            <a:r>
              <a:rPr lang="en-US" altLang="en-US" sz="3600">
                <a:solidFill>
                  <a:srgbClr val="FF0000"/>
                </a:solidFill>
                <a:latin typeface="Algerian" pitchFamily="82" charset="0"/>
              </a:rPr>
              <a:t>De - addiction </a:t>
            </a:r>
            <a:br>
              <a:rPr lang="en-US" altLang="en-US" sz="3600">
                <a:solidFill>
                  <a:srgbClr val="FF0000"/>
                </a:solidFill>
                <a:latin typeface="Algerian" pitchFamily="82" charset="0"/>
              </a:rPr>
            </a:br>
            <a:r>
              <a:rPr lang="en-US" altLang="en-US" sz="3600">
                <a:solidFill>
                  <a:srgbClr val="FF0000"/>
                </a:solidFill>
                <a:latin typeface="Algerian" pitchFamily="82" charset="0"/>
              </a:rPr>
              <a:t>OF</a:t>
            </a:r>
            <a:br>
              <a:rPr lang="en-US" altLang="en-US" sz="3600">
                <a:solidFill>
                  <a:srgbClr val="FF0000"/>
                </a:solidFill>
                <a:latin typeface="Algerian" pitchFamily="82" charset="0"/>
              </a:rPr>
            </a:br>
            <a:r>
              <a:rPr lang="en-US" altLang="en-US" sz="3600">
                <a:solidFill>
                  <a:srgbClr val="FF0000"/>
                </a:solidFill>
                <a:latin typeface="Algerian" pitchFamily="82" charset="0"/>
              </a:rPr>
              <a:t>DRUG &amp; SUBSTANCE</a:t>
            </a:r>
            <a:br>
              <a:rPr lang="en-US" altLang="en-US" sz="3600">
                <a:solidFill>
                  <a:srgbClr val="FF0000"/>
                </a:solidFill>
                <a:latin typeface="Algerian" pitchFamily="82" charset="0"/>
              </a:rPr>
            </a:br>
            <a:r>
              <a:rPr lang="en-US" altLang="en-US" sz="3600">
                <a:solidFill>
                  <a:srgbClr val="FF0000"/>
                </a:solidFill>
                <a:latin typeface="Algerian" pitchFamily="82" charset="0"/>
              </a:rPr>
              <a:t>ABUSE</a:t>
            </a:r>
            <a:br>
              <a:rPr altLang="en-US" sz="4800">
                <a:solidFill>
                  <a:srgbClr val="FF0000"/>
                </a:solidFill>
                <a:latin typeface="Algerian" pitchFamily="82" charset="0"/>
              </a:rPr>
            </a:br>
            <a:endParaRPr altLang="en-US" sz="4800">
              <a:solidFill>
                <a:srgbClr val="FF0000"/>
              </a:solidFill>
              <a:latin typeface="Algerian" pitchFamily="82" charset="0"/>
            </a:endParaRPr>
          </a:p>
        </p:txBody>
      </p:sp>
      <p:sp>
        <p:nvSpPr>
          <p:cNvPr id="2051" name="Subtitle 2">
            <a:extLst>
              <a:ext uri="{FF2B5EF4-FFF2-40B4-BE49-F238E27FC236}">
                <a16:creationId xmlns:a16="http://schemas.microsoft.com/office/drawing/2014/main" id="{1363CD59-54F3-4785-97E6-A38896EADDB5}"/>
              </a:ext>
            </a:extLst>
          </p:cNvPr>
          <p:cNvSpPr>
            <a:spLocks noGrp="1"/>
          </p:cNvSpPr>
          <p:nvPr>
            <p:ph type="subTitle" idx="1"/>
          </p:nvPr>
        </p:nvSpPr>
        <p:spPr>
          <a:xfrm>
            <a:off x="3962400" y="3886200"/>
            <a:ext cx="4953000" cy="2371725"/>
          </a:xfrm>
        </p:spPr>
        <p:txBody>
          <a:bodyPr>
            <a:normAutofit fontScale="77500" lnSpcReduction="20000"/>
          </a:bodyPr>
          <a:lstStyle/>
          <a:p>
            <a:pPr fontAlgn="auto">
              <a:spcAft>
                <a:spcPts val="0"/>
              </a:spcAft>
              <a:buClr>
                <a:schemeClr val="accent3"/>
              </a:buClr>
              <a:buFont typeface="Arial" charset="0"/>
              <a:buNone/>
              <a:defRPr/>
            </a:pPr>
            <a:r>
              <a:rPr lang="en-IN" sz="4800" b="1">
                <a:solidFill>
                  <a:srgbClr val="002060"/>
                </a:solidFill>
                <a:latin typeface="Algerian" pitchFamily="82" charset="0"/>
              </a:rPr>
              <a:t>Yogesh Zaveri</a:t>
            </a:r>
          </a:p>
          <a:p>
            <a:pPr fontAlgn="auto">
              <a:spcAft>
                <a:spcPts val="0"/>
              </a:spcAft>
              <a:buClr>
                <a:schemeClr val="accent3"/>
              </a:buClr>
              <a:buFont typeface="Arial" charset="0"/>
              <a:buNone/>
              <a:defRPr/>
            </a:pPr>
            <a:r>
              <a:rPr lang="en-IN" sz="2800" b="1">
                <a:solidFill>
                  <a:srgbClr val="C00000"/>
                </a:solidFill>
                <a:latin typeface="Andalus" pitchFamily="18" charset="-78"/>
                <a:cs typeface="Andalus" pitchFamily="18" charset="-78"/>
              </a:rPr>
              <a:t>Rotary Club of </a:t>
            </a:r>
          </a:p>
          <a:p>
            <a:pPr fontAlgn="auto">
              <a:spcAft>
                <a:spcPts val="0"/>
              </a:spcAft>
              <a:buClr>
                <a:schemeClr val="accent3"/>
              </a:buClr>
              <a:buFont typeface="Arial" charset="0"/>
              <a:buNone/>
              <a:defRPr/>
            </a:pPr>
            <a:r>
              <a:rPr lang="en-IN" sz="2800" b="1">
                <a:solidFill>
                  <a:srgbClr val="C00000"/>
                </a:solidFill>
                <a:latin typeface="Andalus" pitchFamily="18" charset="-78"/>
                <a:cs typeface="Andalus" pitchFamily="18" charset="-78"/>
              </a:rPr>
              <a:t>Mumbai Ghatkopar  </a:t>
            </a:r>
          </a:p>
          <a:p>
            <a:pPr fontAlgn="auto">
              <a:spcAft>
                <a:spcPts val="0"/>
              </a:spcAft>
              <a:buClr>
                <a:schemeClr val="accent3"/>
              </a:buClr>
              <a:buFont typeface="Arial" charset="0"/>
              <a:buNone/>
              <a:defRPr/>
            </a:pPr>
            <a:r>
              <a:rPr lang="en-IN" sz="2800" b="1">
                <a:solidFill>
                  <a:srgbClr val="C00000"/>
                </a:solidFill>
                <a:latin typeface="Andalus" pitchFamily="18" charset="-78"/>
                <a:cs typeface="Andalus" pitchFamily="18" charset="-78"/>
              </a:rPr>
              <a:t>RID  - 3141</a:t>
            </a:r>
          </a:p>
          <a:p>
            <a:pPr fontAlgn="auto">
              <a:spcAft>
                <a:spcPts val="0"/>
              </a:spcAft>
              <a:buClr>
                <a:schemeClr val="accent3"/>
              </a:buClr>
              <a:buFont typeface="Wingdings 2"/>
              <a:buNone/>
              <a:defRPr/>
            </a:pPr>
            <a:r>
              <a:rPr lang="en-IN" sz="3100">
                <a:latin typeface="Adobe Caslon Pro Bold" pitchFamily="18" charset="0"/>
              </a:rPr>
              <a:t>yogeshz@hotmail.com</a:t>
            </a:r>
          </a:p>
          <a:p>
            <a:pPr fontAlgn="auto">
              <a:spcAft>
                <a:spcPts val="0"/>
              </a:spcAft>
              <a:buClr>
                <a:schemeClr val="accent3"/>
              </a:buClr>
              <a:buFont typeface="Wingdings 2"/>
              <a:buNone/>
              <a:defRPr/>
            </a:pPr>
            <a:r>
              <a:rPr lang="en-IN" sz="3100">
                <a:latin typeface="Adobe Caslon Pro Bold" pitchFamily="18" charset="0"/>
              </a:rPr>
              <a:t>#  9892988114</a:t>
            </a:r>
          </a:p>
        </p:txBody>
      </p:sp>
      <p:pic>
        <p:nvPicPr>
          <p:cNvPr id="16388" name="Picture Placeholder 1">
            <a:extLst>
              <a:ext uri="{FF2B5EF4-FFF2-40B4-BE49-F238E27FC236}">
                <a16:creationId xmlns:a16="http://schemas.microsoft.com/office/drawing/2014/main" id="{29260C61-B1A1-458D-87E6-BC4C206421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1" b="955"/>
          <a:stretch>
            <a:fillRect/>
          </a:stretch>
        </p:blipFill>
        <p:spPr>
          <a:xfrm>
            <a:off x="458788" y="1963738"/>
            <a:ext cx="3275012" cy="3903662"/>
          </a:xfrm>
        </p:spPr>
      </p:pic>
      <p:pic>
        <p:nvPicPr>
          <p:cNvPr id="16389"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4197AF85-0012-4C8D-AE5E-B3DFF0061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C:\Users\Yogesh\Downloads\IMG-20180626-WA0147_2.jpg">
            <a:extLst>
              <a:ext uri="{FF2B5EF4-FFF2-40B4-BE49-F238E27FC236}">
                <a16:creationId xmlns:a16="http://schemas.microsoft.com/office/drawing/2014/main" id="{10C60B10-1B7B-41AD-AA82-BC22D0DB8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AutoShape 5" descr="India map flag icon logo Stock Photo: 67792594 - Alamy">
            <a:extLst>
              <a:ext uri="{FF2B5EF4-FFF2-40B4-BE49-F238E27FC236}">
                <a16:creationId xmlns:a16="http://schemas.microsoft.com/office/drawing/2014/main" id="{A223CA2F-C6D3-42EB-BA81-655B58446C4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16392" name="Picture 7" descr="http://www.pngmart.com/files/7/India-Map-Transparent-PNG.png">
            <a:extLst>
              <a:ext uri="{FF2B5EF4-FFF2-40B4-BE49-F238E27FC236}">
                <a16:creationId xmlns:a16="http://schemas.microsoft.com/office/drawing/2014/main" id="{0D3C7B82-33B3-4E0F-A410-3516DD2FC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A56AE219-58EE-454C-82F2-9D4966F6D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Yogesh\Downloads\IMG-20180626-WA0147_2.jpg">
            <a:extLst>
              <a:ext uri="{FF2B5EF4-FFF2-40B4-BE49-F238E27FC236}">
                <a16:creationId xmlns:a16="http://schemas.microsoft.com/office/drawing/2014/main" id="{412061B5-D1B0-40CC-AC5E-EF003F8DF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AutoShape 5" descr="India map flag icon logo Stock Photo: 67792594 - Alamy">
            <a:extLst>
              <a:ext uri="{FF2B5EF4-FFF2-40B4-BE49-F238E27FC236}">
                <a16:creationId xmlns:a16="http://schemas.microsoft.com/office/drawing/2014/main" id="{B04DE8E9-2EFF-4D7E-B134-27BB2C5663E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3557" name="Picture 7" descr="http://www.pngmart.com/files/7/India-Map-Transparent-PNG.png">
            <a:extLst>
              <a:ext uri="{FF2B5EF4-FFF2-40B4-BE49-F238E27FC236}">
                <a16:creationId xmlns:a16="http://schemas.microsoft.com/office/drawing/2014/main" id="{DD966910-B650-4F3F-AA55-D4DA80F8C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Picture Placeholder 8">
            <a:extLst>
              <a:ext uri="{FF2B5EF4-FFF2-40B4-BE49-F238E27FC236}">
                <a16:creationId xmlns:a16="http://schemas.microsoft.com/office/drawing/2014/main" id="{340B00BF-4E56-4E74-80C9-B29C99731EA8}"/>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D49DDFD1-0909-4D58-A8D0-7E4FD39705C1}"/>
              </a:ext>
            </a:extLst>
          </p:cNvPr>
          <p:cNvSpPr>
            <a:spLocks noGrp="1"/>
          </p:cNvSpPr>
          <p:nvPr>
            <p:ph sz="half" idx="2"/>
          </p:nvPr>
        </p:nvSpPr>
        <p:spPr>
          <a:xfrm>
            <a:off x="609600" y="1905000"/>
            <a:ext cx="8077200" cy="4724400"/>
          </a:xfrm>
        </p:spPr>
        <p:txBody>
          <a:bodyPr>
            <a:normAutofit fontScale="92500" lnSpcReduction="20000"/>
          </a:bodyPr>
          <a:lstStyle/>
          <a:p>
            <a:pPr marL="274320" indent="-274320" fontAlgn="auto">
              <a:lnSpc>
                <a:spcPct val="120000"/>
              </a:lnSpc>
              <a:spcAft>
                <a:spcPts val="0"/>
              </a:spcAft>
              <a:buClr>
                <a:schemeClr val="accent3"/>
              </a:buClr>
              <a:buFont typeface="Wingdings" pitchFamily="2" charset="2"/>
              <a:buChar char="Ø"/>
              <a:defRPr/>
            </a:pPr>
            <a:r>
              <a:rPr lang="en-US" b="1">
                <a:solidFill>
                  <a:srgbClr val="FF0000"/>
                </a:solidFill>
              </a:rPr>
              <a:t>	</a:t>
            </a:r>
            <a:r>
              <a:rPr lang="en-US">
                <a:solidFill>
                  <a:srgbClr val="C00000"/>
                </a:solidFill>
              </a:rPr>
              <a:t>This illegal drug is the natural version of 	manmade 	prescription Opioid narcotics. </a:t>
            </a:r>
          </a:p>
          <a:p>
            <a:pPr marL="274320" indent="-274320" fontAlgn="auto">
              <a:lnSpc>
                <a:spcPct val="120000"/>
              </a:lnSpc>
              <a:spcAft>
                <a:spcPts val="0"/>
              </a:spcAft>
              <a:buClr>
                <a:schemeClr val="accent3"/>
              </a:buClr>
              <a:buFont typeface="Wingdings" pitchFamily="2" charset="2"/>
              <a:buChar char="Ø"/>
              <a:defRPr/>
            </a:pPr>
            <a:r>
              <a:rPr lang="en-US"/>
              <a:t>	</a:t>
            </a:r>
            <a:r>
              <a:rPr lang="en-US">
                <a:solidFill>
                  <a:srgbClr val="002060"/>
                </a:solidFill>
              </a:rPr>
              <a:t>It is made from morphine, a natural substance 	taken 	from the seed pod of the various opium 	poppy plants grown in Southeast and Southwest 	Asia, Mexico, and Colombia.</a:t>
            </a:r>
          </a:p>
          <a:p>
            <a:pPr marL="274320" indent="-274320" fontAlgn="auto">
              <a:lnSpc>
                <a:spcPct val="120000"/>
              </a:lnSpc>
              <a:spcAft>
                <a:spcPts val="0"/>
              </a:spcAft>
              <a:buClr>
                <a:schemeClr val="accent3"/>
              </a:buClr>
              <a:buFont typeface="Wingdings" pitchFamily="2" charset="2"/>
              <a:buChar char="Ø"/>
              <a:defRPr/>
            </a:pPr>
            <a:r>
              <a:rPr lang="en-US">
                <a:solidFill>
                  <a:srgbClr val="C00000"/>
                </a:solidFill>
              </a:rPr>
              <a:t>	Heroin can be a white or brown powder, or a 		black 	sticky substance known as black tar 	heroin. </a:t>
            </a:r>
          </a:p>
          <a:p>
            <a:pPr marL="274320" indent="-274320" fontAlgn="auto">
              <a:lnSpc>
                <a:spcPct val="120000"/>
              </a:lnSpc>
              <a:spcAft>
                <a:spcPts val="0"/>
              </a:spcAft>
              <a:buClr>
                <a:schemeClr val="accent3"/>
              </a:buClr>
              <a:buFont typeface="Wingdings" pitchFamily="2" charset="2"/>
              <a:buChar char="Ø"/>
              <a:defRPr/>
            </a:pPr>
            <a:r>
              <a:rPr lang="en-US"/>
              <a:t> 	</a:t>
            </a:r>
            <a:r>
              <a:rPr lang="en-US">
                <a:solidFill>
                  <a:srgbClr val="002060"/>
                </a:solidFill>
              </a:rPr>
              <a:t>Other common names for heroin include:</a:t>
            </a:r>
          </a:p>
          <a:p>
            <a:pPr lvl="2" indent="-246888" fontAlgn="auto">
              <a:lnSpc>
                <a:spcPct val="120000"/>
              </a:lnSpc>
              <a:spcAft>
                <a:spcPts val="0"/>
              </a:spcAft>
              <a:buFont typeface="Wingdings 2"/>
              <a:buNone/>
              <a:defRPr/>
            </a:pPr>
            <a:r>
              <a:rPr lang="en-US">
                <a:solidFill>
                  <a:srgbClr val="002060"/>
                </a:solidFill>
              </a:rPr>
              <a:t>	</a:t>
            </a:r>
            <a:r>
              <a:rPr lang="en-US" sz="2600" b="1" i="1">
                <a:solidFill>
                  <a:srgbClr val="FF0000"/>
                </a:solidFill>
              </a:rPr>
              <a:t>horse</a:t>
            </a:r>
            <a:r>
              <a:rPr lang="en-US" sz="2600" b="1">
                <a:solidFill>
                  <a:srgbClr val="FF0000"/>
                </a:solidFill>
              </a:rPr>
              <a:t>, </a:t>
            </a:r>
            <a:r>
              <a:rPr lang="en-US" sz="2600" b="1" i="1">
                <a:solidFill>
                  <a:srgbClr val="FF0000"/>
                </a:solidFill>
              </a:rPr>
              <a:t>big H</a:t>
            </a:r>
            <a:r>
              <a:rPr lang="en-US" sz="2600" b="1">
                <a:solidFill>
                  <a:srgbClr val="FF0000"/>
                </a:solidFill>
              </a:rPr>
              <a:t>, </a:t>
            </a:r>
            <a:r>
              <a:rPr lang="en-US" sz="2600" b="1" i="1">
                <a:solidFill>
                  <a:srgbClr val="FF0000"/>
                </a:solidFill>
              </a:rPr>
              <a:t>hell dust,</a:t>
            </a:r>
            <a:r>
              <a:rPr lang="en-US" sz="2600" b="1">
                <a:solidFill>
                  <a:srgbClr val="FF0000"/>
                </a:solidFill>
              </a:rPr>
              <a:t> and </a:t>
            </a:r>
            <a:r>
              <a:rPr lang="en-US" sz="2600" b="1" i="1">
                <a:solidFill>
                  <a:srgbClr val="FF0000"/>
                </a:solidFill>
              </a:rPr>
              <a:t>smack</a:t>
            </a:r>
            <a:r>
              <a:rPr lang="en-US" sz="2600" b="1">
                <a:solidFill>
                  <a:srgbClr val="FF0000"/>
                </a:solidFill>
              </a:rPr>
              <a:t>.</a:t>
            </a:r>
          </a:p>
          <a:p>
            <a:pPr marL="274320" indent="-274320" fontAlgn="auto">
              <a:lnSpc>
                <a:spcPct val="120000"/>
              </a:lnSpc>
              <a:spcAft>
                <a:spcPts val="0"/>
              </a:spcAft>
              <a:buClr>
                <a:schemeClr val="accent3"/>
              </a:buClr>
              <a:buFont typeface="Wingdings 2"/>
              <a:buNone/>
              <a:defRPr/>
            </a:pPr>
            <a:endParaRPr lang="en-US"/>
          </a:p>
          <a:p>
            <a:pPr marL="274320" indent="-274320" fontAlgn="auto">
              <a:lnSpc>
                <a:spcPct val="120000"/>
              </a:lnSpc>
              <a:spcAft>
                <a:spcPts val="0"/>
              </a:spcAft>
              <a:buClr>
                <a:schemeClr val="accent3"/>
              </a:buClr>
              <a:buFont typeface="Wingdings 2"/>
              <a:buNone/>
              <a:defRPr/>
            </a:pPr>
            <a:endParaRPr lang="en-US"/>
          </a:p>
        </p:txBody>
      </p:sp>
      <p:sp>
        <p:nvSpPr>
          <p:cNvPr id="23560" name="Rectangle 2">
            <a:extLst>
              <a:ext uri="{FF2B5EF4-FFF2-40B4-BE49-F238E27FC236}">
                <a16:creationId xmlns:a16="http://schemas.microsoft.com/office/drawing/2014/main" id="{05FD4E5C-4857-4FAE-A28D-55CF3ACBFE75}"/>
              </a:ext>
            </a:extLst>
          </p:cNvPr>
          <p:cNvSpPr>
            <a:spLocks noGrp="1" noChangeArrowheads="1"/>
          </p:cNvSpPr>
          <p:nvPr>
            <p:ph type="title"/>
          </p:nvPr>
        </p:nvSpPr>
        <p:spPr>
          <a:xfrm>
            <a:off x="457200" y="1371600"/>
            <a:ext cx="8229600" cy="584200"/>
          </a:xfrm>
          <a:noFill/>
        </p:spPr>
        <p:txBody>
          <a:bodyPr lIns="91440" rIns="91440" bIns="45720" anchor="ctr">
            <a:spAutoFit/>
          </a:bodyPr>
          <a:lstStyle/>
          <a:p>
            <a:pPr algn="ctr"/>
            <a:r>
              <a:rPr lang="en-US" altLang="en-US" sz="3200" b="1">
                <a:solidFill>
                  <a:srgbClr val="00B050"/>
                </a:solidFill>
                <a:cs typeface="Calibri" panose="020F0502020204030204" pitchFamily="34" charset="0"/>
              </a:rPr>
              <a:t>HEROIN</a:t>
            </a:r>
            <a:endParaRPr lang="en-US" altLang="en-US" sz="3200">
              <a:solidFill>
                <a:srgbClr val="00B050"/>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A7FC1B49-C151-42C8-8572-BC8C7137C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C:\Users\Yogesh\Downloads\IMG-20180626-WA0147_2.jpg">
            <a:extLst>
              <a:ext uri="{FF2B5EF4-FFF2-40B4-BE49-F238E27FC236}">
                <a16:creationId xmlns:a16="http://schemas.microsoft.com/office/drawing/2014/main" id="{D18F9688-6626-45B8-A80D-758F1E67C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5" descr="India map flag icon logo Stock Photo: 67792594 - Alamy">
            <a:extLst>
              <a:ext uri="{FF2B5EF4-FFF2-40B4-BE49-F238E27FC236}">
                <a16:creationId xmlns:a16="http://schemas.microsoft.com/office/drawing/2014/main" id="{7462381F-89BA-4F64-9D21-8EA3D1976B5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078" name="Picture 7" descr="http://www.pngmart.com/files/7/India-Map-Transparent-PNG.png">
            <a:extLst>
              <a:ext uri="{FF2B5EF4-FFF2-40B4-BE49-F238E27FC236}">
                <a16:creationId xmlns:a16="http://schemas.microsoft.com/office/drawing/2014/main" id="{5A17E7FB-8BB3-4B39-BD18-479C949EC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Picture Placeholder 8">
            <a:extLst>
              <a:ext uri="{FF2B5EF4-FFF2-40B4-BE49-F238E27FC236}">
                <a16:creationId xmlns:a16="http://schemas.microsoft.com/office/drawing/2014/main" id="{3E4488AD-7BC3-4B3F-89B5-6F4EF61ED5DA}"/>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Title 10">
            <a:extLst>
              <a:ext uri="{FF2B5EF4-FFF2-40B4-BE49-F238E27FC236}">
                <a16:creationId xmlns:a16="http://schemas.microsoft.com/office/drawing/2014/main" id="{70EA496F-56FF-4823-BA0F-2B10DED45224}"/>
              </a:ext>
            </a:extLst>
          </p:cNvPr>
          <p:cNvSpPr>
            <a:spLocks noGrp="1"/>
          </p:cNvSpPr>
          <p:nvPr>
            <p:ph type="title"/>
          </p:nvPr>
        </p:nvSpPr>
        <p:spPr>
          <a:xfrm>
            <a:off x="457200" y="704850"/>
            <a:ext cx="8229600" cy="1143000"/>
          </a:xfrm>
        </p:spPr>
        <p:txBody>
          <a:bodyPr>
            <a:normAutofit fontScale="90000"/>
          </a:bodyPr>
          <a:lstStyle/>
          <a:p>
            <a:pPr algn="ctr" fontAlgn="auto">
              <a:spcAft>
                <a:spcPts val="0"/>
              </a:spcAft>
              <a:defRPr/>
            </a:pPr>
            <a:br>
              <a:rPr lang="en-US" sz="2700" b="1"/>
            </a:br>
            <a:br>
              <a:rPr lang="en-US" sz="2700" b="1"/>
            </a:br>
            <a:br>
              <a:rPr lang="en-US" sz="2700" b="1"/>
            </a:br>
            <a:br>
              <a:rPr lang="en-US" sz="2700" b="1"/>
            </a:br>
            <a:br>
              <a:rPr lang="en-US" sz="2700" b="1"/>
            </a:br>
            <a:br>
              <a:rPr lang="en-US"/>
            </a:br>
            <a:r>
              <a:rPr lang="en-US"/>
              <a:t> </a:t>
            </a:r>
            <a:br>
              <a:rPr lang="en-US"/>
            </a:br>
            <a:br>
              <a:rPr lang="en-US" sz="2700"/>
            </a:br>
            <a:endParaRPr lang="en-US" sz="2900">
              <a:solidFill>
                <a:srgbClr val="FF0000"/>
              </a:solidFill>
            </a:endParaRPr>
          </a:p>
        </p:txBody>
      </p:sp>
      <p:sp>
        <p:nvSpPr>
          <p:cNvPr id="13" name="Content Placeholder 12">
            <a:extLst>
              <a:ext uri="{FF2B5EF4-FFF2-40B4-BE49-F238E27FC236}">
                <a16:creationId xmlns:a16="http://schemas.microsoft.com/office/drawing/2014/main" id="{CD236533-73DE-45E3-9E65-CECF491AE965}"/>
              </a:ext>
            </a:extLst>
          </p:cNvPr>
          <p:cNvSpPr>
            <a:spLocks noGrp="1"/>
          </p:cNvSpPr>
          <p:nvPr>
            <p:ph sz="half" idx="2"/>
          </p:nvPr>
        </p:nvSpPr>
        <p:spPr>
          <a:xfrm>
            <a:off x="3810000" y="1447800"/>
            <a:ext cx="4648200" cy="4906963"/>
          </a:xfrm>
        </p:spPr>
        <p:txBody>
          <a:bodyPr>
            <a:normAutofit lnSpcReduction="10000"/>
          </a:bodyPr>
          <a:lstStyle/>
          <a:p>
            <a:pPr marL="274320" indent="-274320" fontAlgn="auto">
              <a:lnSpc>
                <a:spcPct val="120000"/>
              </a:lnSpc>
              <a:spcAft>
                <a:spcPts val="0"/>
              </a:spcAft>
              <a:buClr>
                <a:schemeClr val="accent3"/>
              </a:buClr>
              <a:buFont typeface="Wingdings" pitchFamily="2" charset="2"/>
              <a:buChar char="v"/>
              <a:defRPr/>
            </a:pPr>
            <a:r>
              <a:rPr lang="en-US" sz="2800">
                <a:solidFill>
                  <a:srgbClr val="002060"/>
                </a:solidFill>
              </a:rPr>
              <a:t>	</a:t>
            </a:r>
            <a:r>
              <a:rPr lang="en-US" sz="2400">
                <a:solidFill>
                  <a:srgbClr val="002060"/>
                </a:solidFill>
              </a:rPr>
              <a:t>Heroin gives you a rush of 	good feelings at first. </a:t>
            </a:r>
          </a:p>
          <a:p>
            <a:pPr marL="274320" indent="-274320" fontAlgn="auto">
              <a:lnSpc>
                <a:spcPct val="120000"/>
              </a:lnSpc>
              <a:spcAft>
                <a:spcPts val="0"/>
              </a:spcAft>
              <a:buClr>
                <a:schemeClr val="accent3"/>
              </a:buClr>
              <a:buFont typeface="Wingdings" pitchFamily="2" charset="2"/>
              <a:buChar char="v"/>
              <a:defRPr/>
            </a:pPr>
            <a:r>
              <a:rPr lang="en-US" sz="2400">
                <a:solidFill>
                  <a:srgbClr val="C00000"/>
                </a:solidFill>
              </a:rPr>
              <a:t>	But when it wears off, 	everything slows down. </a:t>
            </a:r>
          </a:p>
          <a:p>
            <a:pPr marL="274320" indent="-274320" fontAlgn="auto">
              <a:lnSpc>
                <a:spcPct val="120000"/>
              </a:lnSpc>
              <a:spcAft>
                <a:spcPts val="0"/>
              </a:spcAft>
              <a:buClr>
                <a:schemeClr val="accent3"/>
              </a:buClr>
              <a:buFont typeface="Wingdings" pitchFamily="2" charset="2"/>
              <a:buChar char="v"/>
              <a:defRPr/>
            </a:pPr>
            <a:r>
              <a:rPr lang="en-US" sz="2400">
                <a:solidFill>
                  <a:srgbClr val="C00000"/>
                </a:solidFill>
              </a:rPr>
              <a:t>	</a:t>
            </a:r>
            <a:r>
              <a:rPr lang="en-US" sz="2400">
                <a:solidFill>
                  <a:srgbClr val="002060"/>
                </a:solidFill>
              </a:rPr>
              <a:t>You’ll move and think 	more 	slowly, and you may 	have chills, nausea, and 	nervousness. </a:t>
            </a:r>
          </a:p>
          <a:p>
            <a:pPr marL="274320" indent="-274320" fontAlgn="auto">
              <a:lnSpc>
                <a:spcPct val="120000"/>
              </a:lnSpc>
              <a:spcAft>
                <a:spcPts val="0"/>
              </a:spcAft>
              <a:buClr>
                <a:schemeClr val="accent3"/>
              </a:buClr>
              <a:buFont typeface="Wingdings" pitchFamily="2" charset="2"/>
              <a:buChar char="v"/>
              <a:defRPr/>
            </a:pPr>
            <a:r>
              <a:rPr lang="en-US" sz="2400">
                <a:solidFill>
                  <a:srgbClr val="C00000"/>
                </a:solidFill>
              </a:rPr>
              <a:t>	You may feel a strong need 	to take more heroin to 	feel better.</a:t>
            </a:r>
          </a:p>
          <a:p>
            <a:pPr marL="274320" indent="-274320" fontAlgn="auto">
              <a:spcAft>
                <a:spcPts val="0"/>
              </a:spcAft>
              <a:buClr>
                <a:schemeClr val="accent3"/>
              </a:buClr>
              <a:buFont typeface="Wingdings 2"/>
              <a:buChar char=""/>
              <a:defRPr/>
            </a:pPr>
            <a:endParaRPr lang="en-US" sz="2400"/>
          </a:p>
        </p:txBody>
      </p:sp>
      <p:graphicFrame>
        <p:nvGraphicFramePr>
          <p:cNvPr id="3074" name="Content Placeholder 9">
            <a:extLst>
              <a:ext uri="{FF2B5EF4-FFF2-40B4-BE49-F238E27FC236}">
                <a16:creationId xmlns:a16="http://schemas.microsoft.com/office/drawing/2014/main" id="{0479B8BA-91D3-41A6-A044-9D5E9B2BEBB2}"/>
              </a:ext>
            </a:extLst>
          </p:cNvPr>
          <p:cNvGraphicFramePr>
            <a:graphicFrameLocks noGrp="1" noChangeAspect="1"/>
          </p:cNvGraphicFramePr>
          <p:nvPr>
            <p:ph sz="half" idx="1"/>
          </p:nvPr>
        </p:nvGraphicFramePr>
        <p:xfrm>
          <a:off x="381000" y="2362200"/>
          <a:ext cx="3152775" cy="3221038"/>
        </p:xfrm>
        <a:graphic>
          <a:graphicData uri="http://schemas.openxmlformats.org/presentationml/2006/ole">
            <mc:AlternateContent xmlns:mc="http://schemas.openxmlformats.org/markup-compatibility/2006">
              <mc:Choice xmlns:v="urn:schemas-microsoft-com:vml" Requires="v">
                <p:oleObj spid="_x0000_s3073" name="Document" r:id="rId6" imgW="3181636" imgH="2128043" progId="Word.Document.12">
                  <p:embed/>
                </p:oleObj>
              </mc:Choice>
              <mc:Fallback>
                <p:oleObj name="Document" r:id="rId6" imgW="3181636" imgH="2128043" progId="Word.Document.12">
                  <p:embed/>
                  <p:pic>
                    <p:nvPicPr>
                      <p:cNvPr id="3074" name="Content Placeholder 9">
                        <a:extLst>
                          <a:ext uri="{FF2B5EF4-FFF2-40B4-BE49-F238E27FC236}">
                            <a16:creationId xmlns:a16="http://schemas.microsoft.com/office/drawing/2014/main" id="{0479B8BA-91D3-41A6-A044-9D5E9B2BEB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362200"/>
                        <a:ext cx="3152775" cy="322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E80809EC-21D1-4629-9AFE-5DF865F01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descr="C:\Users\Yogesh\Downloads\IMG-20180626-WA0147_2.jpg">
            <a:extLst>
              <a:ext uri="{FF2B5EF4-FFF2-40B4-BE49-F238E27FC236}">
                <a16:creationId xmlns:a16="http://schemas.microsoft.com/office/drawing/2014/main" id="{08FC0CA2-4FB9-4948-9E21-8AC5FD740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descr="India map flag icon logo Stock Photo: 67792594 - Alamy">
            <a:extLst>
              <a:ext uri="{FF2B5EF4-FFF2-40B4-BE49-F238E27FC236}">
                <a16:creationId xmlns:a16="http://schemas.microsoft.com/office/drawing/2014/main" id="{3F04B738-347D-4E3F-90C0-46695E99C13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4102" name="Picture 7" descr="http://www.pngmart.com/files/7/India-Map-Transparent-PNG.png">
            <a:extLst>
              <a:ext uri="{FF2B5EF4-FFF2-40B4-BE49-F238E27FC236}">
                <a16:creationId xmlns:a16="http://schemas.microsoft.com/office/drawing/2014/main" id="{5983EB7C-421E-4531-896B-C9EFCEC0F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Picture Placeholder 8">
            <a:extLst>
              <a:ext uri="{FF2B5EF4-FFF2-40B4-BE49-F238E27FC236}">
                <a16:creationId xmlns:a16="http://schemas.microsoft.com/office/drawing/2014/main" id="{7FF81942-5B27-4E55-96EC-34727E590969}"/>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 name="Content Placeholder 14">
            <a:extLst>
              <a:ext uri="{FF2B5EF4-FFF2-40B4-BE49-F238E27FC236}">
                <a16:creationId xmlns:a16="http://schemas.microsoft.com/office/drawing/2014/main" id="{2F87FB08-C494-48C4-A29D-3372F98AEE38}"/>
              </a:ext>
            </a:extLst>
          </p:cNvPr>
          <p:cNvSpPr>
            <a:spLocks noGrp="1"/>
          </p:cNvSpPr>
          <p:nvPr>
            <p:ph sz="half" idx="2"/>
          </p:nvPr>
        </p:nvSpPr>
        <p:spPr>
          <a:xfrm>
            <a:off x="3352800" y="1600200"/>
            <a:ext cx="5638800" cy="5105400"/>
          </a:xfrm>
        </p:spPr>
        <p:txBody>
          <a:bodyPr>
            <a:normAutofit fontScale="77500" lnSpcReduction="20000"/>
          </a:bodyPr>
          <a:lstStyle/>
          <a:p>
            <a:pPr marL="274320" indent="-274320" fontAlgn="auto">
              <a:lnSpc>
                <a:spcPct val="120000"/>
              </a:lnSpc>
              <a:spcBef>
                <a:spcPts val="600"/>
              </a:spcBef>
              <a:spcAft>
                <a:spcPts val="600"/>
              </a:spcAft>
              <a:buClr>
                <a:schemeClr val="accent3"/>
              </a:buClr>
              <a:buFont typeface="Wingdings" pitchFamily="2" charset="2"/>
              <a:buChar char="v"/>
              <a:defRPr/>
            </a:pPr>
            <a:r>
              <a:rPr lang="en-US" sz="3100">
                <a:solidFill>
                  <a:srgbClr val="002060"/>
                </a:solidFill>
              </a:rPr>
              <a:t>Cocaine is a powerfully addictive stimulant drug made from the leaves of the coca plant native to South America.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100">
                <a:solidFill>
                  <a:srgbClr val="C00000"/>
                </a:solidFill>
              </a:rPr>
              <a:t>Although health care providers can use it for valid medical purposes, such as local anesthesia for some surgeries, recreational cocaine use is illegal.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100">
                <a:solidFill>
                  <a:srgbClr val="002060"/>
                </a:solidFill>
              </a:rPr>
              <a:t>As a street drug, cocaine looks like a fine, white, crystal powder.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100">
                <a:solidFill>
                  <a:srgbClr val="C00000"/>
                </a:solidFill>
              </a:rPr>
              <a:t>Street dealers often mix it with things like cornstarch, talcum powder, or flour to increase profits.</a:t>
            </a:r>
          </a:p>
          <a:p>
            <a:pPr marL="274320" indent="-274320" fontAlgn="auto">
              <a:spcAft>
                <a:spcPts val="0"/>
              </a:spcAft>
              <a:buClr>
                <a:schemeClr val="accent3"/>
              </a:buClr>
              <a:buFont typeface="Wingdings 2"/>
              <a:buChar char=""/>
              <a:defRPr/>
            </a:pPr>
            <a:endParaRPr lang="en-US"/>
          </a:p>
        </p:txBody>
      </p:sp>
      <p:sp>
        <p:nvSpPr>
          <p:cNvPr id="4105" name="Rectangle 3">
            <a:extLst>
              <a:ext uri="{FF2B5EF4-FFF2-40B4-BE49-F238E27FC236}">
                <a16:creationId xmlns:a16="http://schemas.microsoft.com/office/drawing/2014/main" id="{9F7EBE1A-9AEC-44AB-995D-499E07846777}"/>
              </a:ext>
            </a:extLst>
          </p:cNvPr>
          <p:cNvSpPr>
            <a:spLocks noGrp="1" noChangeArrowheads="1"/>
          </p:cNvSpPr>
          <p:nvPr>
            <p:ph type="title"/>
          </p:nvPr>
        </p:nvSpPr>
        <p:spPr>
          <a:xfrm>
            <a:off x="685800" y="1854200"/>
            <a:ext cx="2286000" cy="584200"/>
          </a:xfrm>
          <a:solidFill>
            <a:srgbClr val="FFFFFF"/>
          </a:solidFill>
        </p:spPr>
        <p:txBody>
          <a:bodyPr lIns="91440" rIns="91440" bIns="45720" anchor="ctr">
            <a:spAutoFit/>
          </a:bodyPr>
          <a:lstStyle/>
          <a:p>
            <a:pPr algn="ctr"/>
            <a:r>
              <a:rPr lang="en-US" altLang="en-US" sz="3200" b="1">
                <a:solidFill>
                  <a:srgbClr val="00B050"/>
                </a:solidFill>
                <a:ea typeface="Times New Roman" panose="02020603050405020304" pitchFamily="18" charset="0"/>
                <a:cs typeface="Calibri" panose="020F0502020204030204" pitchFamily="34" charset="0"/>
              </a:rPr>
              <a:t>COCAINE</a:t>
            </a:r>
            <a:endParaRPr lang="en-US" altLang="en-US" sz="32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098" name="Content Placeholder 15">
            <a:extLst>
              <a:ext uri="{FF2B5EF4-FFF2-40B4-BE49-F238E27FC236}">
                <a16:creationId xmlns:a16="http://schemas.microsoft.com/office/drawing/2014/main" id="{DF11B39C-C31A-40D5-9F5D-3E46E6366276}"/>
              </a:ext>
            </a:extLst>
          </p:cNvPr>
          <p:cNvGraphicFramePr>
            <a:graphicFrameLocks noGrp="1" noChangeAspect="1"/>
          </p:cNvGraphicFramePr>
          <p:nvPr>
            <p:ph sz="half" idx="1"/>
          </p:nvPr>
        </p:nvGraphicFramePr>
        <p:xfrm>
          <a:off x="304800" y="2590800"/>
          <a:ext cx="3429000" cy="3352800"/>
        </p:xfrm>
        <a:graphic>
          <a:graphicData uri="http://schemas.openxmlformats.org/presentationml/2006/ole">
            <mc:AlternateContent xmlns:mc="http://schemas.openxmlformats.org/markup-compatibility/2006">
              <mc:Choice xmlns:v="urn:schemas-microsoft-com:vml" Requires="v">
                <p:oleObj spid="_x0000_s4097" name="Document" r:id="rId6" imgW="7902076" imgH="5238427" progId="Word.Document.12">
                  <p:embed/>
                </p:oleObj>
              </mc:Choice>
              <mc:Fallback>
                <p:oleObj name="Document" r:id="rId6" imgW="7902076" imgH="5238427" progId="Word.Document.12">
                  <p:embed/>
                  <p:pic>
                    <p:nvPicPr>
                      <p:cNvPr id="4098" name="Content Placeholder 15">
                        <a:extLst>
                          <a:ext uri="{FF2B5EF4-FFF2-40B4-BE49-F238E27FC236}">
                            <a16:creationId xmlns:a16="http://schemas.microsoft.com/office/drawing/2014/main" id="{DF11B39C-C31A-40D5-9F5D-3E46E6366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590800"/>
                        <a:ext cx="3429000"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116373EC-FF44-400C-83E1-AC6D088CD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C:\Users\Yogesh\Downloads\IMG-20180626-WA0147_2.jpg">
            <a:extLst>
              <a:ext uri="{FF2B5EF4-FFF2-40B4-BE49-F238E27FC236}">
                <a16:creationId xmlns:a16="http://schemas.microsoft.com/office/drawing/2014/main" id="{50F01CD7-AC9B-4084-BBDA-6DDBE605F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AutoShape 5" descr="India map flag icon logo Stock Photo: 67792594 - Alamy">
            <a:extLst>
              <a:ext uri="{FF2B5EF4-FFF2-40B4-BE49-F238E27FC236}">
                <a16:creationId xmlns:a16="http://schemas.microsoft.com/office/drawing/2014/main" id="{13C6C4BF-7AE4-4E8D-9A97-92F5D1CAEE0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4581" name="Picture 7" descr="http://www.pngmart.com/files/7/India-Map-Transparent-PNG.png">
            <a:extLst>
              <a:ext uri="{FF2B5EF4-FFF2-40B4-BE49-F238E27FC236}">
                <a16:creationId xmlns:a16="http://schemas.microsoft.com/office/drawing/2014/main" id="{8FF01267-F863-479E-A3BB-0B6392D1B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Picture Placeholder 8">
            <a:extLst>
              <a:ext uri="{FF2B5EF4-FFF2-40B4-BE49-F238E27FC236}">
                <a16:creationId xmlns:a16="http://schemas.microsoft.com/office/drawing/2014/main" id="{9944158B-B3A1-43E0-B64B-4DF77B33A967}"/>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01E4DE30-2FEF-45FC-9ACF-AC7DDAEF7789}"/>
              </a:ext>
            </a:extLst>
          </p:cNvPr>
          <p:cNvSpPr>
            <a:spLocks noGrp="1"/>
          </p:cNvSpPr>
          <p:nvPr>
            <p:ph sz="half" idx="2"/>
          </p:nvPr>
        </p:nvSpPr>
        <p:spPr>
          <a:xfrm>
            <a:off x="457200" y="1828800"/>
            <a:ext cx="8458200" cy="4800600"/>
          </a:xfrm>
        </p:spPr>
        <p:txBody>
          <a:bodyPr>
            <a:normAutofit fontScale="70000" lnSpcReduction="20000"/>
          </a:bodyPr>
          <a:lstStyle/>
          <a:p>
            <a:pPr marL="274320" indent="-274320" fontAlgn="auto">
              <a:lnSpc>
                <a:spcPct val="120000"/>
              </a:lnSpc>
              <a:spcBef>
                <a:spcPts val="600"/>
              </a:spcBef>
              <a:spcAft>
                <a:spcPts val="600"/>
              </a:spcAft>
              <a:buClr>
                <a:schemeClr val="accent3"/>
              </a:buClr>
              <a:buFont typeface="Wingdings" pitchFamily="2" charset="2"/>
              <a:buChar char="v"/>
              <a:defRPr/>
            </a:pPr>
            <a:r>
              <a:rPr lang="en-US" sz="5100">
                <a:solidFill>
                  <a:srgbClr val="C00000"/>
                </a:solidFill>
              </a:rPr>
              <a:t> 	</a:t>
            </a:r>
            <a:r>
              <a:rPr lang="en-US" sz="3400">
                <a:solidFill>
                  <a:srgbClr val="C00000"/>
                </a:solidFill>
              </a:rPr>
              <a:t>This drug speeds up your whole body.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400">
                <a:solidFill>
                  <a:srgbClr val="C00000"/>
                </a:solidFill>
              </a:rPr>
              <a:t> 	</a:t>
            </a:r>
            <a:r>
              <a:rPr lang="en-US" sz="3400">
                <a:solidFill>
                  <a:srgbClr val="002060"/>
                </a:solidFill>
              </a:rPr>
              <a:t>When you use cocaine, you may talk, move, or think 	very fast.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400">
                <a:solidFill>
                  <a:srgbClr val="C00000"/>
                </a:solidFill>
              </a:rPr>
              <a:t> 	You may feel happy and full of energy.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400">
                <a:solidFill>
                  <a:srgbClr val="C00000"/>
                </a:solidFill>
              </a:rPr>
              <a:t> 	</a:t>
            </a:r>
            <a:r>
              <a:rPr lang="en-US" sz="3400">
                <a:solidFill>
                  <a:srgbClr val="002060"/>
                </a:solidFill>
              </a:rPr>
              <a:t>But your mood may then shift to anger.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400">
                <a:solidFill>
                  <a:srgbClr val="C00000"/>
                </a:solidFill>
              </a:rPr>
              <a:t> 	You may feel like someone is out to get you. </a:t>
            </a:r>
          </a:p>
          <a:p>
            <a:pPr marL="274320" indent="-274320" fontAlgn="auto">
              <a:lnSpc>
                <a:spcPct val="120000"/>
              </a:lnSpc>
              <a:spcBef>
                <a:spcPts val="600"/>
              </a:spcBef>
              <a:spcAft>
                <a:spcPts val="600"/>
              </a:spcAft>
              <a:buClr>
                <a:schemeClr val="accent3"/>
              </a:buClr>
              <a:buFont typeface="Wingdings" pitchFamily="2" charset="2"/>
              <a:buChar char="v"/>
              <a:defRPr/>
            </a:pPr>
            <a:r>
              <a:rPr lang="en-US" sz="3400">
                <a:solidFill>
                  <a:srgbClr val="C00000"/>
                </a:solidFill>
              </a:rPr>
              <a:t> 	</a:t>
            </a:r>
            <a:r>
              <a:rPr lang="en-US" sz="3400">
                <a:solidFill>
                  <a:srgbClr val="002060"/>
                </a:solidFill>
              </a:rPr>
              <a:t>It can cause you to do things that don’t make sense.</a:t>
            </a:r>
          </a:p>
          <a:p>
            <a:pPr marL="274320" indent="-274320" fontAlgn="auto">
              <a:lnSpc>
                <a:spcPct val="120000"/>
              </a:lnSpc>
              <a:spcBef>
                <a:spcPts val="600"/>
              </a:spcBef>
              <a:spcAft>
                <a:spcPts val="600"/>
              </a:spcAft>
              <a:buClr>
                <a:schemeClr val="accent3"/>
              </a:buClr>
              <a:buFont typeface="Wingdings" pitchFamily="2" charset="2"/>
              <a:buChar char="v"/>
              <a:defRPr/>
            </a:pPr>
            <a:r>
              <a:rPr lang="en-US" sz="3400">
                <a:solidFill>
                  <a:srgbClr val="C00000"/>
                </a:solidFill>
              </a:rPr>
              <a:t> 	Using cocaine for a long time will lead to strong 	cravings for the drug.</a:t>
            </a:r>
          </a:p>
          <a:p>
            <a:pPr marL="274320" indent="-274320" fontAlgn="auto">
              <a:lnSpc>
                <a:spcPct val="120000"/>
              </a:lnSpc>
              <a:spcAft>
                <a:spcPts val="0"/>
              </a:spcAft>
              <a:buClr>
                <a:schemeClr val="accent3"/>
              </a:buClr>
              <a:buFont typeface="Wingdings 2"/>
              <a:buNone/>
              <a:defRPr/>
            </a:pPr>
            <a:endParaRPr lang="en-US" sz="5100"/>
          </a:p>
          <a:p>
            <a:pPr marL="274320" indent="-274320" fontAlgn="auto">
              <a:lnSpc>
                <a:spcPct val="120000"/>
              </a:lnSpc>
              <a:spcAft>
                <a:spcPts val="0"/>
              </a:spcAft>
              <a:buClr>
                <a:schemeClr val="accent3"/>
              </a:buClr>
              <a:buFont typeface="Wingdings 2"/>
              <a:buNone/>
              <a:defRPr/>
            </a:pPr>
            <a:endParaRPr lang="en-US"/>
          </a:p>
        </p:txBody>
      </p:sp>
      <p:sp>
        <p:nvSpPr>
          <p:cNvPr id="24584" name="Rectangle 2">
            <a:extLst>
              <a:ext uri="{FF2B5EF4-FFF2-40B4-BE49-F238E27FC236}">
                <a16:creationId xmlns:a16="http://schemas.microsoft.com/office/drawing/2014/main" id="{88C8FDAD-D6C5-4F93-8A2C-59B96432CA3B}"/>
              </a:ext>
            </a:extLst>
          </p:cNvPr>
          <p:cNvSpPr>
            <a:spLocks noGrp="1" noChangeArrowheads="1"/>
          </p:cNvSpPr>
          <p:nvPr>
            <p:ph type="title"/>
          </p:nvPr>
        </p:nvSpPr>
        <p:spPr>
          <a:xfrm>
            <a:off x="457200" y="1371600"/>
            <a:ext cx="8229600" cy="461963"/>
          </a:xfrm>
          <a:noFill/>
        </p:spPr>
        <p:txBody>
          <a:bodyPr lIns="91440" rIns="91440" bIns="45720" anchor="ctr">
            <a:spAutoFit/>
          </a:bodyPr>
          <a:lstStyle/>
          <a:p>
            <a:pPr algn="ctr"/>
            <a:r>
              <a:rPr lang="en-US" altLang="en-US" sz="2400" b="1">
                <a:solidFill>
                  <a:srgbClr val="00B050"/>
                </a:solidFill>
                <a:ea typeface="Times New Roman" panose="02020603050405020304" pitchFamily="18" charset="0"/>
                <a:cs typeface="Calibri" panose="020F0502020204030204" pitchFamily="34" charset="0"/>
              </a:rPr>
              <a:t>COCAINE</a:t>
            </a:r>
            <a:endParaRPr lang="en-US" altLang="en-US" sz="240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25082105-9192-4D66-AF1D-CF3588D3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descr="C:\Users\Yogesh\Downloads\IMG-20180626-WA0147_2.jpg">
            <a:extLst>
              <a:ext uri="{FF2B5EF4-FFF2-40B4-BE49-F238E27FC236}">
                <a16:creationId xmlns:a16="http://schemas.microsoft.com/office/drawing/2014/main" id="{10AC90C6-7680-4788-A4E1-635CFA323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AutoShape 5" descr="India map flag icon logo Stock Photo: 67792594 - Alamy">
            <a:extLst>
              <a:ext uri="{FF2B5EF4-FFF2-40B4-BE49-F238E27FC236}">
                <a16:creationId xmlns:a16="http://schemas.microsoft.com/office/drawing/2014/main" id="{219E1740-3C87-4B97-AE2E-FFF5E55F0D4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5126" name="Picture 7" descr="http://www.pngmart.com/files/7/India-Map-Transparent-PNG.png">
            <a:extLst>
              <a:ext uri="{FF2B5EF4-FFF2-40B4-BE49-F238E27FC236}">
                <a16:creationId xmlns:a16="http://schemas.microsoft.com/office/drawing/2014/main" id="{CB9C9B5B-18F5-47F3-996E-C3F6D6451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Picture Placeholder 8">
            <a:extLst>
              <a:ext uri="{FF2B5EF4-FFF2-40B4-BE49-F238E27FC236}">
                <a16:creationId xmlns:a16="http://schemas.microsoft.com/office/drawing/2014/main" id="{71CADA98-9F40-4A61-A110-EFE651609656}"/>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8" name="Content Placeholder 14">
            <a:extLst>
              <a:ext uri="{FF2B5EF4-FFF2-40B4-BE49-F238E27FC236}">
                <a16:creationId xmlns:a16="http://schemas.microsoft.com/office/drawing/2014/main" id="{77573CF4-AE77-4940-A26D-D99E3007ABBB}"/>
              </a:ext>
            </a:extLst>
          </p:cNvPr>
          <p:cNvSpPr>
            <a:spLocks noGrp="1"/>
          </p:cNvSpPr>
          <p:nvPr>
            <p:ph sz="half" idx="2"/>
          </p:nvPr>
        </p:nvSpPr>
        <p:spPr>
          <a:xfrm>
            <a:off x="2971800" y="1371600"/>
            <a:ext cx="6019800" cy="5486400"/>
          </a:xfrm>
        </p:spPr>
        <p:txBody>
          <a:bodyPr/>
          <a:lstStyle/>
          <a:p>
            <a:pPr>
              <a:lnSpc>
                <a:spcPct val="120000"/>
              </a:lnSpc>
              <a:spcBef>
                <a:spcPts val="300"/>
              </a:spcBef>
              <a:spcAft>
                <a:spcPts val="300"/>
              </a:spcAft>
              <a:buFont typeface="Wingdings" panose="05000000000000000000" pitchFamily="2" charset="2"/>
              <a:buChar char="v"/>
            </a:pPr>
            <a:r>
              <a:rPr lang="en-US" altLang="en-US" sz="2000">
                <a:solidFill>
                  <a:srgbClr val="C00000"/>
                </a:solidFill>
              </a:rPr>
              <a:t>Marijuana—also called </a:t>
            </a:r>
            <a:r>
              <a:rPr lang="en-US" altLang="en-US" sz="2000" b="1" i="1">
                <a:solidFill>
                  <a:srgbClr val="FF0000"/>
                </a:solidFill>
              </a:rPr>
              <a:t>Weed, Herb, Pot, Grass, Bud, Ganja, Mary Jane</a:t>
            </a:r>
            <a:r>
              <a:rPr lang="en-US" altLang="en-US" sz="2000" b="1">
                <a:solidFill>
                  <a:srgbClr val="FF0000"/>
                </a:solidFill>
              </a:rPr>
              <a:t>,</a:t>
            </a:r>
            <a:r>
              <a:rPr lang="en-US" altLang="en-US" sz="2000">
                <a:solidFill>
                  <a:srgbClr val="C00000"/>
                </a:solidFill>
              </a:rPr>
              <a:t> and a vast number of other slang terms—is a greenish-gray mixture of the dried flowers of </a:t>
            </a:r>
            <a:r>
              <a:rPr lang="en-US" altLang="en-US" sz="2000" i="1">
                <a:solidFill>
                  <a:srgbClr val="FF0000"/>
                </a:solidFill>
              </a:rPr>
              <a:t>Cannabis Sativa</a:t>
            </a:r>
            <a:r>
              <a:rPr lang="en-US" altLang="en-US" sz="2000">
                <a:solidFill>
                  <a:srgbClr val="FF0000"/>
                </a:solidFill>
              </a:rPr>
              <a:t>. </a:t>
            </a:r>
          </a:p>
          <a:p>
            <a:pPr>
              <a:lnSpc>
                <a:spcPct val="120000"/>
              </a:lnSpc>
              <a:spcBef>
                <a:spcPts val="300"/>
              </a:spcBef>
              <a:spcAft>
                <a:spcPts val="300"/>
              </a:spcAft>
              <a:buFont typeface="Wingdings" panose="05000000000000000000" pitchFamily="2" charset="2"/>
              <a:buChar char="v"/>
            </a:pPr>
            <a:r>
              <a:rPr lang="en-US" altLang="en-US" sz="2000">
                <a:solidFill>
                  <a:srgbClr val="002060"/>
                </a:solidFill>
              </a:rPr>
              <a:t>Some people smoke marijuana in hand-rolled cigarettes called </a:t>
            </a:r>
            <a:r>
              <a:rPr lang="en-US" altLang="en-US" sz="2000" i="1">
                <a:solidFill>
                  <a:srgbClr val="002060"/>
                </a:solidFill>
              </a:rPr>
              <a:t>joints</a:t>
            </a:r>
            <a:r>
              <a:rPr lang="en-US" altLang="en-US" sz="2000">
                <a:solidFill>
                  <a:srgbClr val="002060"/>
                </a:solidFill>
              </a:rPr>
              <a:t>; in pipes, water pipes (sometimes called </a:t>
            </a:r>
            <a:r>
              <a:rPr lang="en-US" altLang="en-US" sz="2000" b="1" i="1">
                <a:solidFill>
                  <a:srgbClr val="FF0000"/>
                </a:solidFill>
              </a:rPr>
              <a:t>bongs</a:t>
            </a:r>
            <a:r>
              <a:rPr lang="en-US" altLang="en-US" sz="2000">
                <a:solidFill>
                  <a:srgbClr val="002060"/>
                </a:solidFill>
              </a:rPr>
              <a:t>), or in </a:t>
            </a:r>
            <a:r>
              <a:rPr lang="en-US" altLang="en-US" sz="2000" b="1" i="1">
                <a:solidFill>
                  <a:srgbClr val="FF0000"/>
                </a:solidFill>
              </a:rPr>
              <a:t>blunts</a:t>
            </a:r>
            <a:r>
              <a:rPr lang="en-US" altLang="en-US" sz="2000" i="1">
                <a:solidFill>
                  <a:srgbClr val="002060"/>
                </a:solidFill>
              </a:rPr>
              <a:t> </a:t>
            </a:r>
            <a:r>
              <a:rPr lang="en-US" altLang="en-US" sz="2000">
                <a:solidFill>
                  <a:srgbClr val="002060"/>
                </a:solidFill>
              </a:rPr>
              <a:t>(marijuana rolled in cigar wraps).</a:t>
            </a:r>
            <a:endParaRPr lang="en-US" altLang="en-US" sz="2000" baseline="30000">
              <a:solidFill>
                <a:srgbClr val="002060"/>
              </a:solidFill>
            </a:endParaRPr>
          </a:p>
          <a:p>
            <a:pPr>
              <a:lnSpc>
                <a:spcPct val="120000"/>
              </a:lnSpc>
              <a:spcBef>
                <a:spcPts val="300"/>
              </a:spcBef>
              <a:spcAft>
                <a:spcPts val="300"/>
              </a:spcAft>
              <a:buFont typeface="Wingdings" panose="05000000000000000000" pitchFamily="2" charset="2"/>
              <a:buChar char="v"/>
            </a:pPr>
            <a:r>
              <a:rPr lang="en-US" altLang="en-US" sz="2000">
                <a:solidFill>
                  <a:srgbClr val="C00000"/>
                </a:solidFill>
              </a:rPr>
              <a:t>Marijuana can also be used to brew tea and, particularly when it is sold or consumed for medicinal purposes, is frequently mixed into foods (</a:t>
            </a:r>
            <a:r>
              <a:rPr lang="en-US" altLang="en-US" sz="2000" i="1">
                <a:solidFill>
                  <a:srgbClr val="C00000"/>
                </a:solidFill>
              </a:rPr>
              <a:t>edibles</a:t>
            </a:r>
            <a:r>
              <a:rPr lang="en-US" altLang="en-US" sz="2000">
                <a:solidFill>
                  <a:srgbClr val="C00000"/>
                </a:solidFill>
              </a:rPr>
              <a:t>) such as brownies, cookies, or candies. </a:t>
            </a:r>
          </a:p>
          <a:p>
            <a:pPr>
              <a:lnSpc>
                <a:spcPct val="120000"/>
              </a:lnSpc>
              <a:spcBef>
                <a:spcPts val="300"/>
              </a:spcBef>
              <a:spcAft>
                <a:spcPts val="300"/>
              </a:spcAft>
              <a:buFont typeface="Wingdings" panose="05000000000000000000" pitchFamily="2" charset="2"/>
              <a:buChar char="v"/>
            </a:pPr>
            <a:r>
              <a:rPr lang="en-US" altLang="en-US" sz="2000" b="1">
                <a:solidFill>
                  <a:srgbClr val="FF0000"/>
                </a:solidFill>
              </a:rPr>
              <a:t>Vaporizers</a:t>
            </a:r>
            <a:r>
              <a:rPr lang="en-US" altLang="en-US" sz="2000">
                <a:solidFill>
                  <a:srgbClr val="002060"/>
                </a:solidFill>
              </a:rPr>
              <a:t> are also increasingly used to consume marijuana.</a:t>
            </a:r>
          </a:p>
        </p:txBody>
      </p:sp>
      <p:sp>
        <p:nvSpPr>
          <p:cNvPr id="5129" name="Rectangle 3">
            <a:extLst>
              <a:ext uri="{FF2B5EF4-FFF2-40B4-BE49-F238E27FC236}">
                <a16:creationId xmlns:a16="http://schemas.microsoft.com/office/drawing/2014/main" id="{98C52AEB-CA3E-49E0-8525-7126CB65DF42}"/>
              </a:ext>
            </a:extLst>
          </p:cNvPr>
          <p:cNvSpPr>
            <a:spLocks noGrp="1" noChangeArrowheads="1"/>
          </p:cNvSpPr>
          <p:nvPr>
            <p:ph type="title"/>
          </p:nvPr>
        </p:nvSpPr>
        <p:spPr>
          <a:xfrm>
            <a:off x="533400" y="1473200"/>
            <a:ext cx="2286000" cy="584200"/>
          </a:xfrm>
          <a:solidFill>
            <a:srgbClr val="FFFFFF"/>
          </a:solidFill>
        </p:spPr>
        <p:txBody>
          <a:bodyPr lIns="91440" rIns="91440" bIns="45720" anchor="ctr">
            <a:spAutoFit/>
          </a:bodyPr>
          <a:lstStyle/>
          <a:p>
            <a:pPr algn="ctr"/>
            <a:r>
              <a:rPr lang="en-US" altLang="en-US" sz="3200" b="1"/>
              <a:t>MARIJUANA</a:t>
            </a:r>
            <a:endParaRPr lang="en-US" altLang="en-US" sz="3200">
              <a:solidFill>
                <a:schemeClr val="tx1"/>
              </a:solidFill>
              <a:latin typeface="Arial" panose="020B0604020202020204" pitchFamily="34" charset="0"/>
              <a:cs typeface="Arial" panose="020B0604020202020204" pitchFamily="34" charset="0"/>
            </a:endParaRPr>
          </a:p>
        </p:txBody>
      </p:sp>
      <p:graphicFrame>
        <p:nvGraphicFramePr>
          <p:cNvPr id="5122" name="Content Placeholder 12">
            <a:extLst>
              <a:ext uri="{FF2B5EF4-FFF2-40B4-BE49-F238E27FC236}">
                <a16:creationId xmlns:a16="http://schemas.microsoft.com/office/drawing/2014/main" id="{1399C2C0-1BFE-4344-AF36-A16AC7ECE1D9}"/>
              </a:ext>
            </a:extLst>
          </p:cNvPr>
          <p:cNvGraphicFramePr>
            <a:graphicFrameLocks noGrp="1" noChangeAspect="1"/>
          </p:cNvGraphicFramePr>
          <p:nvPr>
            <p:ph sz="half" idx="1"/>
          </p:nvPr>
        </p:nvGraphicFramePr>
        <p:xfrm>
          <a:off x="457200" y="2514600"/>
          <a:ext cx="2438400" cy="2362200"/>
        </p:xfrm>
        <a:graphic>
          <a:graphicData uri="http://schemas.openxmlformats.org/presentationml/2006/ole">
            <mc:AlternateContent xmlns:mc="http://schemas.openxmlformats.org/markup-compatibility/2006">
              <mc:Choice xmlns:v="urn:schemas-microsoft-com:vml" Requires="v">
                <p:oleObj spid="_x0000_s5121" name="Document" r:id="rId6" imgW="5933846" imgH="5292881" progId="Word.Document.12">
                  <p:embed/>
                </p:oleObj>
              </mc:Choice>
              <mc:Fallback>
                <p:oleObj name="Document" r:id="rId6" imgW="5933846" imgH="5292881" progId="Word.Document.12">
                  <p:embed/>
                  <p:pic>
                    <p:nvPicPr>
                      <p:cNvPr id="5122" name="Content Placeholder 12">
                        <a:extLst>
                          <a:ext uri="{FF2B5EF4-FFF2-40B4-BE49-F238E27FC236}">
                            <a16:creationId xmlns:a16="http://schemas.microsoft.com/office/drawing/2014/main" id="{1399C2C0-1BFE-4344-AF36-A16AC7ECE1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514600"/>
                        <a:ext cx="2438400"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8F5CA0CD-D914-4072-81FE-0ACA6B713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C:\Users\Yogesh\Downloads\IMG-20180626-WA0147_2.jpg">
            <a:extLst>
              <a:ext uri="{FF2B5EF4-FFF2-40B4-BE49-F238E27FC236}">
                <a16:creationId xmlns:a16="http://schemas.microsoft.com/office/drawing/2014/main" id="{8992C872-00D8-451B-9384-D8CAA326E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AutoShape 5" descr="India map flag icon logo Stock Photo: 67792594 - Alamy">
            <a:extLst>
              <a:ext uri="{FF2B5EF4-FFF2-40B4-BE49-F238E27FC236}">
                <a16:creationId xmlns:a16="http://schemas.microsoft.com/office/drawing/2014/main" id="{B159DC66-D316-43AD-AD56-8A8E325FF5C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5605" name="Picture 7" descr="http://www.pngmart.com/files/7/India-Map-Transparent-PNG.png">
            <a:extLst>
              <a:ext uri="{FF2B5EF4-FFF2-40B4-BE49-F238E27FC236}">
                <a16:creationId xmlns:a16="http://schemas.microsoft.com/office/drawing/2014/main" id="{E2A31D74-7F01-41B2-A277-17D866CC1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Picture Placeholder 8">
            <a:extLst>
              <a:ext uri="{FF2B5EF4-FFF2-40B4-BE49-F238E27FC236}">
                <a16:creationId xmlns:a16="http://schemas.microsoft.com/office/drawing/2014/main" id="{781F3B40-9C9E-4409-85E7-2A1F7C37B2D5}"/>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7" name="Content Placeholder 13">
            <a:extLst>
              <a:ext uri="{FF2B5EF4-FFF2-40B4-BE49-F238E27FC236}">
                <a16:creationId xmlns:a16="http://schemas.microsoft.com/office/drawing/2014/main" id="{1D39AB2C-FC9D-4DD9-A355-CDC9EBC3F754}"/>
              </a:ext>
            </a:extLst>
          </p:cNvPr>
          <p:cNvSpPr>
            <a:spLocks noGrp="1"/>
          </p:cNvSpPr>
          <p:nvPr>
            <p:ph sz="half" idx="2"/>
          </p:nvPr>
        </p:nvSpPr>
        <p:spPr>
          <a:xfrm>
            <a:off x="457200" y="4648200"/>
            <a:ext cx="8458200" cy="1981200"/>
          </a:xfrm>
        </p:spPr>
        <p:txBody>
          <a:bodyPr/>
          <a:lstStyle/>
          <a:p>
            <a:pPr>
              <a:buFont typeface="Wingdings" panose="05000000000000000000" pitchFamily="2" charset="2"/>
              <a:buChar char="v"/>
            </a:pPr>
            <a:r>
              <a:rPr lang="en-US" altLang="en-US" sz="2100">
                <a:solidFill>
                  <a:srgbClr val="002060"/>
                </a:solidFill>
              </a:rPr>
              <a:t>Marijuana can make you feel silly and laugh for no reason. </a:t>
            </a:r>
          </a:p>
          <a:p>
            <a:pPr>
              <a:buFont typeface="Wingdings" panose="05000000000000000000" pitchFamily="2" charset="2"/>
              <a:buChar char="v"/>
            </a:pPr>
            <a:r>
              <a:rPr lang="en-US" altLang="en-US" sz="2100">
                <a:solidFill>
                  <a:srgbClr val="C00000"/>
                </a:solidFill>
              </a:rPr>
              <a:t>Or you may feel sleepy and forget things that just happened. </a:t>
            </a:r>
          </a:p>
          <a:p>
            <a:pPr>
              <a:buFont typeface="Wingdings" panose="05000000000000000000" pitchFamily="2" charset="2"/>
              <a:buChar char="v"/>
            </a:pPr>
            <a:r>
              <a:rPr lang="en-US" altLang="en-US" sz="2100">
                <a:solidFill>
                  <a:srgbClr val="002060"/>
                </a:solidFill>
              </a:rPr>
              <a:t>Driving while high on pot is just as dangerous as drunk driving. </a:t>
            </a:r>
          </a:p>
          <a:p>
            <a:pPr>
              <a:buFont typeface="Wingdings" panose="05000000000000000000" pitchFamily="2" charset="2"/>
              <a:buChar char="v"/>
            </a:pPr>
            <a:r>
              <a:rPr lang="en-US" altLang="en-US" sz="2100">
                <a:solidFill>
                  <a:srgbClr val="C00000"/>
                </a:solidFill>
              </a:rPr>
              <a:t>And heavy marijuana use can leave some people “burned out” and not think or care about much.</a:t>
            </a:r>
          </a:p>
          <a:p>
            <a:pPr>
              <a:lnSpc>
                <a:spcPct val="120000"/>
              </a:lnSpc>
              <a:buFont typeface="Wingdings 2" panose="05020102010507070707" pitchFamily="18" charset="2"/>
              <a:buNone/>
            </a:pPr>
            <a:endParaRPr lang="en-US" altLang="en-US"/>
          </a:p>
        </p:txBody>
      </p:sp>
      <p:sp>
        <p:nvSpPr>
          <p:cNvPr id="25608" name="Rectangle 2">
            <a:extLst>
              <a:ext uri="{FF2B5EF4-FFF2-40B4-BE49-F238E27FC236}">
                <a16:creationId xmlns:a16="http://schemas.microsoft.com/office/drawing/2014/main" id="{9305C7DA-FFAA-4908-BB6B-0F4216D89CED}"/>
              </a:ext>
            </a:extLst>
          </p:cNvPr>
          <p:cNvSpPr>
            <a:spLocks noGrp="1" noChangeArrowheads="1"/>
          </p:cNvSpPr>
          <p:nvPr>
            <p:ph type="title"/>
          </p:nvPr>
        </p:nvSpPr>
        <p:spPr>
          <a:xfrm>
            <a:off x="457200" y="1625600"/>
            <a:ext cx="2362200" cy="460375"/>
          </a:xfrm>
          <a:noFill/>
        </p:spPr>
        <p:txBody>
          <a:bodyPr lIns="91440" rIns="91440" bIns="45720" anchor="ctr">
            <a:spAutoFit/>
          </a:bodyPr>
          <a:lstStyle/>
          <a:p>
            <a:pPr algn="ctr"/>
            <a:r>
              <a:rPr lang="en-US" altLang="en-US" sz="2400" b="1">
                <a:solidFill>
                  <a:srgbClr val="00B050"/>
                </a:solidFill>
              </a:rPr>
              <a:t>MARIJUANA</a:t>
            </a:r>
            <a:endParaRPr lang="en-US" altLang="en-US" sz="2400">
              <a:solidFill>
                <a:srgbClr val="00B050"/>
              </a:solidFill>
              <a:latin typeface="Arial" panose="020B0604020202020204" pitchFamily="34" charset="0"/>
              <a:cs typeface="Arial" panose="020B0604020202020204" pitchFamily="34" charset="0"/>
            </a:endParaRPr>
          </a:p>
        </p:txBody>
      </p:sp>
      <p:pic>
        <p:nvPicPr>
          <p:cNvPr id="25609" name="Picture 2" descr="Marijuana is a mixture of dried-out leaves, stems, flowers and seeds of the hemp plant. It is usually green, brown or gray in color.">
            <a:hlinkClick r:id="rId5"/>
            <a:extLst>
              <a:ext uri="{FF2B5EF4-FFF2-40B4-BE49-F238E27FC236}">
                <a16:creationId xmlns:a16="http://schemas.microsoft.com/office/drawing/2014/main" id="{9C556EF5-B326-45C5-977A-27F77BB5A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 y="2247900"/>
            <a:ext cx="20955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angle 4">
            <a:extLst>
              <a:ext uri="{FF2B5EF4-FFF2-40B4-BE49-F238E27FC236}">
                <a16:creationId xmlns:a16="http://schemas.microsoft.com/office/drawing/2014/main" id="{CA1322D2-888C-483C-80FC-2CB1D74DC278}"/>
              </a:ext>
            </a:extLst>
          </p:cNvPr>
          <p:cNvSpPr>
            <a:spLocks noChangeArrowheads="1"/>
          </p:cNvSpPr>
          <p:nvPr/>
        </p:nvSpPr>
        <p:spPr bwMode="auto">
          <a:xfrm>
            <a:off x="2743200" y="1295400"/>
            <a:ext cx="6324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buFont typeface="Wingdings" panose="05000000000000000000" pitchFamily="2" charset="2"/>
              <a:buChar char="ü"/>
            </a:pPr>
            <a:r>
              <a:rPr lang="en-US" altLang="en-US" sz="2100">
                <a:solidFill>
                  <a:srgbClr val="002060"/>
                </a:solidFill>
                <a:ea typeface="Times New Roman" panose="02020603050405020304" pitchFamily="18" charset="0"/>
                <a:cs typeface="Open Sans" pitchFamily="34" charset="0"/>
              </a:rPr>
              <a:t>Marijuana is one of the most abused drugs in the world. </a:t>
            </a:r>
          </a:p>
          <a:p>
            <a:pPr>
              <a:buFont typeface="Wingdings" panose="05000000000000000000" pitchFamily="2" charset="2"/>
              <a:buChar char="ü"/>
            </a:pPr>
            <a:r>
              <a:rPr lang="en-US" altLang="en-US" sz="2100">
                <a:solidFill>
                  <a:srgbClr val="C00000"/>
                </a:solidFill>
                <a:ea typeface="Times New Roman" panose="02020603050405020304" pitchFamily="18" charset="0"/>
                <a:cs typeface="Open Sans" pitchFamily="34" charset="0"/>
              </a:rPr>
              <a:t>A handful of states also allow it as a legal recreational pot, some people think that since it is legal in some places, it must be safe, but your body doesn’t know a legal drug from an illegal drug. </a:t>
            </a:r>
          </a:p>
          <a:p>
            <a:pPr>
              <a:buFont typeface="Wingdings" panose="05000000000000000000" pitchFamily="2" charset="2"/>
              <a:buChar char="ü"/>
            </a:pPr>
            <a:r>
              <a:rPr lang="en-US" altLang="en-US" sz="2100">
                <a:solidFill>
                  <a:srgbClr val="002060"/>
                </a:solidFill>
                <a:ea typeface="Times New Roman" panose="02020603050405020304" pitchFamily="18" charset="0"/>
                <a:cs typeface="Open Sans" pitchFamily="34" charset="0"/>
              </a:rPr>
              <a:t>It only knows the effect the drug creates once you have taken it.</a:t>
            </a:r>
            <a:r>
              <a:rPr lang="en-US" altLang="en-US" sz="2100">
                <a:solidFill>
                  <a:srgbClr val="002060"/>
                </a:solidFill>
                <a:ea typeface="Times New Roman" panose="02020603050405020304" pitchFamily="18" charset="0"/>
              </a:rPr>
              <a:t> </a:t>
            </a:r>
          </a:p>
          <a:p>
            <a:pPr>
              <a:buFont typeface="Wingdings" panose="05000000000000000000" pitchFamily="2" charset="2"/>
              <a:buChar char="ü"/>
            </a:pPr>
            <a:r>
              <a:rPr lang="en-US" altLang="en-US" sz="2100">
                <a:solidFill>
                  <a:srgbClr val="C00000"/>
                </a:solidFill>
                <a:ea typeface="Times New Roman" panose="02020603050405020304" pitchFamily="18" charset="0"/>
              </a:rPr>
              <a:t>There are over 400 chemicals in marijuana and hashish.  </a:t>
            </a:r>
            <a:endParaRPr lang="en-US" altLang="en-US" sz="210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B8683654-6D77-45AF-B62D-64568275B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C:\Users\Yogesh\Downloads\IMG-20180626-WA0147_2.jpg">
            <a:extLst>
              <a:ext uri="{FF2B5EF4-FFF2-40B4-BE49-F238E27FC236}">
                <a16:creationId xmlns:a16="http://schemas.microsoft.com/office/drawing/2014/main" id="{E867D3FA-1BEF-4C07-B9DE-6CC5369B9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AutoShape 5" descr="India map flag icon logo Stock Photo: 67792594 - Alamy">
            <a:extLst>
              <a:ext uri="{FF2B5EF4-FFF2-40B4-BE49-F238E27FC236}">
                <a16:creationId xmlns:a16="http://schemas.microsoft.com/office/drawing/2014/main" id="{7442E861-56D0-4BAC-A4E2-CC95FA6570E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6629" name="Picture 7" descr="http://www.pngmart.com/files/7/India-Map-Transparent-PNG.png">
            <a:extLst>
              <a:ext uri="{FF2B5EF4-FFF2-40B4-BE49-F238E27FC236}">
                <a16:creationId xmlns:a16="http://schemas.microsoft.com/office/drawing/2014/main" id="{EAE5235F-08F0-4374-9BC9-B04FEE417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Picture Placeholder 8">
            <a:extLst>
              <a:ext uri="{FF2B5EF4-FFF2-40B4-BE49-F238E27FC236}">
                <a16:creationId xmlns:a16="http://schemas.microsoft.com/office/drawing/2014/main" id="{DF630AF3-888C-4254-B06E-3B3FAF8E6593}"/>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Title 8">
            <a:extLst>
              <a:ext uri="{FF2B5EF4-FFF2-40B4-BE49-F238E27FC236}">
                <a16:creationId xmlns:a16="http://schemas.microsoft.com/office/drawing/2014/main" id="{A9FCBB64-8F2E-44E4-B6AE-86B554F8B91D}"/>
              </a:ext>
            </a:extLst>
          </p:cNvPr>
          <p:cNvSpPr>
            <a:spLocks noGrp="1"/>
          </p:cNvSpPr>
          <p:nvPr>
            <p:ph type="title"/>
          </p:nvPr>
        </p:nvSpPr>
        <p:spPr>
          <a:xfrm>
            <a:off x="457200" y="1371600"/>
            <a:ext cx="8229600" cy="476250"/>
          </a:xfrm>
        </p:spPr>
        <p:txBody>
          <a:bodyPr>
            <a:normAutofit fontScale="90000"/>
          </a:bodyPr>
          <a:lstStyle/>
          <a:p>
            <a:pPr algn="ctr" fontAlgn="auto">
              <a:spcAft>
                <a:spcPts val="0"/>
              </a:spcAft>
              <a:defRPr/>
            </a:pPr>
            <a:r>
              <a:rPr lang="en-US" sz="3200">
                <a:solidFill>
                  <a:srgbClr val="00B050"/>
                </a:solidFill>
              </a:rPr>
              <a:t> </a:t>
            </a:r>
            <a:r>
              <a:rPr lang="en-US" sz="3600" b="1">
                <a:solidFill>
                  <a:srgbClr val="00B050"/>
                </a:solidFill>
              </a:rPr>
              <a:t>LYSERGIC ACID DIETHYLAMIDE (LSD)</a:t>
            </a:r>
            <a:endParaRPr lang="en-US" sz="3600">
              <a:solidFill>
                <a:srgbClr val="00B050"/>
              </a:solidFill>
            </a:endParaRPr>
          </a:p>
        </p:txBody>
      </p:sp>
      <p:sp>
        <p:nvSpPr>
          <p:cNvPr id="26632" name="Content Placeholder 13">
            <a:extLst>
              <a:ext uri="{FF2B5EF4-FFF2-40B4-BE49-F238E27FC236}">
                <a16:creationId xmlns:a16="http://schemas.microsoft.com/office/drawing/2014/main" id="{F623035E-5B5A-4C7F-A532-234797B13707}"/>
              </a:ext>
            </a:extLst>
          </p:cNvPr>
          <p:cNvSpPr>
            <a:spLocks noGrp="1"/>
          </p:cNvSpPr>
          <p:nvPr>
            <p:ph sz="half" idx="1"/>
          </p:nvPr>
        </p:nvSpPr>
        <p:spPr>
          <a:xfrm>
            <a:off x="304800" y="1920875"/>
            <a:ext cx="3657600" cy="4784725"/>
          </a:xfrm>
        </p:spPr>
        <p:txBody>
          <a:bodyPr/>
          <a:lstStyle/>
          <a:p>
            <a:pPr>
              <a:spcBef>
                <a:spcPct val="0"/>
              </a:spcBef>
              <a:buFont typeface="Wingdings" panose="05000000000000000000" pitchFamily="2" charset="2"/>
              <a:buChar char="v"/>
            </a:pPr>
            <a:r>
              <a:rPr lang="en-US" altLang="en-US" sz="2400">
                <a:solidFill>
                  <a:srgbClr val="C00000"/>
                </a:solidFill>
              </a:rPr>
              <a:t> This drug is available in the form of tablets or gelatin squares and is derived from the ergot fungus that grows on grains like rye. </a:t>
            </a:r>
          </a:p>
          <a:p>
            <a:pPr>
              <a:spcBef>
                <a:spcPct val="0"/>
              </a:spcBef>
              <a:buFont typeface="Wingdings" panose="05000000000000000000" pitchFamily="2" charset="2"/>
              <a:buChar char="v"/>
            </a:pPr>
            <a:endParaRPr lang="en-US" altLang="en-US" sz="2400">
              <a:solidFill>
                <a:srgbClr val="C00000"/>
              </a:solidFill>
            </a:endParaRPr>
          </a:p>
          <a:p>
            <a:pPr>
              <a:spcBef>
                <a:spcPct val="0"/>
              </a:spcBef>
              <a:buFont typeface="Wingdings" panose="05000000000000000000" pitchFamily="2" charset="2"/>
              <a:buChar char="v"/>
            </a:pPr>
            <a:r>
              <a:rPr lang="en-US" altLang="en-US" sz="2400">
                <a:solidFill>
                  <a:srgbClr val="002060"/>
                </a:solidFill>
              </a:rPr>
              <a:t> It has no medicinal use.</a:t>
            </a:r>
            <a:r>
              <a:rPr lang="en-US" altLang="en-US" sz="2400">
                <a:solidFill>
                  <a:srgbClr val="C00000"/>
                </a:solidFill>
              </a:rPr>
              <a:t> </a:t>
            </a:r>
          </a:p>
          <a:p>
            <a:pPr>
              <a:spcBef>
                <a:spcPct val="0"/>
              </a:spcBef>
              <a:buFont typeface="Wingdings" panose="05000000000000000000" pitchFamily="2" charset="2"/>
              <a:buChar char="v"/>
            </a:pPr>
            <a:endParaRPr lang="en-US" altLang="en-US" sz="2400">
              <a:solidFill>
                <a:srgbClr val="C00000"/>
              </a:solidFill>
            </a:endParaRPr>
          </a:p>
          <a:p>
            <a:pPr>
              <a:spcBef>
                <a:spcPct val="0"/>
              </a:spcBef>
              <a:buFont typeface="Wingdings" panose="05000000000000000000" pitchFamily="2" charset="2"/>
              <a:buChar char="v"/>
            </a:pPr>
            <a:r>
              <a:rPr lang="en-US" altLang="en-US" sz="2400">
                <a:solidFill>
                  <a:srgbClr val="C00000"/>
                </a:solidFill>
              </a:rPr>
              <a:t> LSD creates a bizarre state of hallucinations causing the user to lose touch with reality. </a:t>
            </a:r>
          </a:p>
        </p:txBody>
      </p:sp>
      <p:sp>
        <p:nvSpPr>
          <p:cNvPr id="26633" name="Content Placeholder 9">
            <a:extLst>
              <a:ext uri="{FF2B5EF4-FFF2-40B4-BE49-F238E27FC236}">
                <a16:creationId xmlns:a16="http://schemas.microsoft.com/office/drawing/2014/main" id="{A8E10F14-36ED-42EA-98BA-80BBDE709B0B}"/>
              </a:ext>
            </a:extLst>
          </p:cNvPr>
          <p:cNvSpPr>
            <a:spLocks noGrp="1"/>
          </p:cNvSpPr>
          <p:nvPr>
            <p:ph sz="half" idx="2"/>
          </p:nvPr>
        </p:nvSpPr>
        <p:spPr>
          <a:xfrm>
            <a:off x="3962400" y="1920875"/>
            <a:ext cx="5029200" cy="4937125"/>
          </a:xfrm>
        </p:spPr>
        <p:txBody>
          <a:bodyPr/>
          <a:lstStyle/>
          <a:p>
            <a:pPr>
              <a:buFont typeface="Wingdings" panose="05000000000000000000" pitchFamily="2" charset="2"/>
              <a:buChar char="ü"/>
            </a:pPr>
            <a:r>
              <a:rPr lang="en-US" altLang="en-US" sz="2100" b="1">
                <a:solidFill>
                  <a:srgbClr val="FF0000"/>
                </a:solidFill>
              </a:rPr>
              <a:t>Your Body's reaction:</a:t>
            </a:r>
            <a:r>
              <a:rPr lang="en-US" altLang="en-US" sz="2100" b="1">
                <a:solidFill>
                  <a:srgbClr val="0070C0"/>
                </a:solidFill>
              </a:rPr>
              <a:t> </a:t>
            </a:r>
            <a:r>
              <a:rPr lang="en-US" altLang="en-US" sz="2100">
                <a:solidFill>
                  <a:srgbClr val="0070C0"/>
                </a:solidFill>
              </a:rPr>
              <a:t>Once ingested, LSD is responsible for constraining consciousness and it stimulates the serotonin receptors in the brain, causing an increase in brain activity, leading to an overactive imagination.</a:t>
            </a:r>
          </a:p>
          <a:p>
            <a:pPr>
              <a:buFont typeface="Wingdings" panose="05000000000000000000" pitchFamily="2" charset="2"/>
              <a:buChar char="ü"/>
            </a:pPr>
            <a:r>
              <a:rPr lang="en-US" altLang="en-US" sz="2100" b="1">
                <a:solidFill>
                  <a:srgbClr val="FF0000"/>
                </a:solidFill>
              </a:rPr>
              <a:t>Effects:</a:t>
            </a:r>
            <a:r>
              <a:rPr lang="en-US" altLang="en-US" sz="2100" b="1">
                <a:solidFill>
                  <a:srgbClr val="002060"/>
                </a:solidFill>
              </a:rPr>
              <a:t> This can lead to severely impaired judgment and the person loses the ability to comprehend physical sensations and environment correctly. These conditions can cause terrors and panic attacks and send the user into a state of shock.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A35791EA-1051-42D7-9B18-F2A6A14FF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C:\Users\Yogesh\Downloads\IMG-20180626-WA0147_2.jpg">
            <a:extLst>
              <a:ext uri="{FF2B5EF4-FFF2-40B4-BE49-F238E27FC236}">
                <a16:creationId xmlns:a16="http://schemas.microsoft.com/office/drawing/2014/main" id="{F3443B5A-DAC4-4860-BDCB-9066082E9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AutoShape 5" descr="India map flag icon logo Stock Photo: 67792594 - Alamy">
            <a:extLst>
              <a:ext uri="{FF2B5EF4-FFF2-40B4-BE49-F238E27FC236}">
                <a16:creationId xmlns:a16="http://schemas.microsoft.com/office/drawing/2014/main" id="{0C0F5603-7323-43B1-8339-851052078A0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7653" name="Picture 7" descr="http://www.pngmart.com/files/7/India-Map-Transparent-PNG.png">
            <a:extLst>
              <a:ext uri="{FF2B5EF4-FFF2-40B4-BE49-F238E27FC236}">
                <a16:creationId xmlns:a16="http://schemas.microsoft.com/office/drawing/2014/main" id="{EA0EAB81-B649-47DD-AE9E-5D54F699A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Picture Placeholder 8">
            <a:extLst>
              <a:ext uri="{FF2B5EF4-FFF2-40B4-BE49-F238E27FC236}">
                <a16:creationId xmlns:a16="http://schemas.microsoft.com/office/drawing/2014/main" id="{ACE3A776-E528-426B-BD78-4E6E00FFD1B3}"/>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E054F09E-A610-4F4F-97D5-5BFF263568A6}"/>
              </a:ext>
            </a:extLst>
          </p:cNvPr>
          <p:cNvSpPr>
            <a:spLocks noGrp="1"/>
          </p:cNvSpPr>
          <p:nvPr>
            <p:ph sz="half" idx="2"/>
          </p:nvPr>
        </p:nvSpPr>
        <p:spPr>
          <a:xfrm>
            <a:off x="228600" y="1752600"/>
            <a:ext cx="8915400" cy="5105400"/>
          </a:xfrm>
        </p:spPr>
        <p:txBody>
          <a:bodyPr>
            <a:normAutofit fontScale="25000" lnSpcReduction="20000"/>
          </a:bodyPr>
          <a:lstStyle/>
          <a:p>
            <a:pPr marL="274320" indent="-274320" fontAlgn="auto">
              <a:spcAft>
                <a:spcPts val="0"/>
              </a:spcAft>
              <a:buClr>
                <a:schemeClr val="accent3"/>
              </a:buClr>
              <a:buFont typeface="Wingdings" pitchFamily="2" charset="2"/>
              <a:buChar char="v"/>
              <a:defRPr/>
            </a:pPr>
            <a:r>
              <a:rPr lang="en-US" sz="8000">
                <a:solidFill>
                  <a:srgbClr val="C00000"/>
                </a:solidFill>
              </a:rPr>
              <a:t>This drug is highly addictive and is a powerful central nervous stimulant. </a:t>
            </a:r>
          </a:p>
          <a:p>
            <a:pPr marL="274320" indent="-274320" fontAlgn="auto">
              <a:spcAft>
                <a:spcPts val="0"/>
              </a:spcAft>
              <a:buClr>
                <a:schemeClr val="accent3"/>
              </a:buClr>
              <a:buFont typeface="Wingdings" pitchFamily="2" charset="2"/>
              <a:buChar char="v"/>
              <a:defRPr/>
            </a:pPr>
            <a:r>
              <a:rPr lang="en-US" sz="8000">
                <a:solidFill>
                  <a:srgbClr val="002060"/>
                </a:solidFill>
              </a:rPr>
              <a:t>Crystal meth is the illegally manufactured, crystalline form of methamphetamine.</a:t>
            </a:r>
            <a:br>
              <a:rPr lang="en-US" sz="8000">
                <a:solidFill>
                  <a:srgbClr val="C00000"/>
                </a:solidFill>
              </a:rPr>
            </a:br>
            <a:endParaRPr lang="en-US" sz="8000">
              <a:solidFill>
                <a:srgbClr val="C00000"/>
              </a:solidFill>
            </a:endParaRPr>
          </a:p>
          <a:p>
            <a:pPr marL="274320" indent="-274320" fontAlgn="auto">
              <a:spcAft>
                <a:spcPts val="0"/>
              </a:spcAft>
              <a:buClr>
                <a:schemeClr val="accent3"/>
              </a:buClr>
              <a:buFont typeface="Wingdings" pitchFamily="2" charset="2"/>
              <a:buChar char="v"/>
              <a:defRPr/>
            </a:pPr>
            <a:r>
              <a:rPr lang="en-US" sz="8000" b="1">
                <a:solidFill>
                  <a:srgbClr val="FF0000"/>
                </a:solidFill>
              </a:rPr>
              <a:t>Your Body's reaction:</a:t>
            </a:r>
            <a:r>
              <a:rPr lang="en-US" sz="8000">
                <a:solidFill>
                  <a:srgbClr val="C00000"/>
                </a:solidFill>
              </a:rPr>
              <a:t> The drug travels through the blood stream to the brain and stimulates the release of dopamine, that is three times more than that produced by cocaine and six times more than what the body can produce naturally.</a:t>
            </a:r>
            <a:br>
              <a:rPr lang="en-US" sz="8000" b="1">
                <a:solidFill>
                  <a:srgbClr val="C00000"/>
                </a:solidFill>
              </a:rPr>
            </a:br>
            <a:endParaRPr lang="en-US" sz="8000" b="1">
              <a:solidFill>
                <a:srgbClr val="C00000"/>
              </a:solidFill>
            </a:endParaRPr>
          </a:p>
          <a:p>
            <a:pPr marL="274320" indent="-274320" fontAlgn="auto">
              <a:spcAft>
                <a:spcPts val="0"/>
              </a:spcAft>
              <a:buClr>
                <a:schemeClr val="accent3"/>
              </a:buClr>
              <a:buFont typeface="Wingdings" pitchFamily="2" charset="2"/>
              <a:buChar char="v"/>
              <a:defRPr/>
            </a:pPr>
            <a:r>
              <a:rPr lang="en-US" sz="8000" b="1">
                <a:solidFill>
                  <a:srgbClr val="FF0000"/>
                </a:solidFill>
              </a:rPr>
              <a:t>Effects:</a:t>
            </a:r>
            <a:r>
              <a:rPr lang="en-US" sz="8000">
                <a:solidFill>
                  <a:srgbClr val="002060"/>
                </a:solidFill>
              </a:rPr>
              <a:t> The high can cause hyperactivity, making the user push their body beyond its limit and resulting is a severe crash once the effects of the drug have worn off. </a:t>
            </a:r>
          </a:p>
          <a:p>
            <a:pPr marL="274320" indent="-274320" fontAlgn="auto">
              <a:spcAft>
                <a:spcPts val="0"/>
              </a:spcAft>
              <a:buClr>
                <a:schemeClr val="accent3"/>
              </a:buClr>
              <a:buFont typeface="Wingdings" pitchFamily="2" charset="2"/>
              <a:buChar char="v"/>
              <a:defRPr/>
            </a:pPr>
            <a:r>
              <a:rPr lang="en-US" sz="8000">
                <a:solidFill>
                  <a:srgbClr val="C00000"/>
                </a:solidFill>
              </a:rPr>
              <a:t>Other short-term side effects include extreme weight loss, disturbed sleep patterns, nausea, increased aggressiveness and irritability. In some cases, use can cause convulsions that lead to death.</a:t>
            </a:r>
          </a:p>
          <a:p>
            <a:pPr marL="274320" indent="-274320" fontAlgn="auto">
              <a:spcAft>
                <a:spcPts val="0"/>
              </a:spcAft>
              <a:buClr>
                <a:schemeClr val="accent3"/>
              </a:buClr>
              <a:buFont typeface="Wingdings" pitchFamily="2" charset="2"/>
              <a:buChar char="v"/>
              <a:defRPr/>
            </a:pPr>
            <a:r>
              <a:rPr lang="en-US" sz="8000">
                <a:solidFill>
                  <a:srgbClr val="002060"/>
                </a:solidFill>
              </a:rPr>
              <a:t>Long-term effects include damaged blood vessels in the brain, leading to strokes, cardiovascular collapse or death, and liver, kidney and lung damage. </a:t>
            </a:r>
          </a:p>
          <a:p>
            <a:pPr marL="274320" indent="-274320" fontAlgn="auto">
              <a:spcAft>
                <a:spcPts val="0"/>
              </a:spcAft>
              <a:buClr>
                <a:schemeClr val="accent3"/>
              </a:buClr>
              <a:buFont typeface="Wingdings" pitchFamily="2" charset="2"/>
              <a:buChar char="v"/>
              <a:defRPr/>
            </a:pPr>
            <a:r>
              <a:rPr lang="en-US" sz="8000">
                <a:solidFill>
                  <a:srgbClr val="C00000"/>
                </a:solidFill>
              </a:rPr>
              <a:t>Addicts also suffer from brain damage, memory loss and those who recover usually suffer from memory gaps and extreme mood swings.</a:t>
            </a:r>
          </a:p>
          <a:p>
            <a:pPr marL="274320" indent="-274320" fontAlgn="auto">
              <a:spcAft>
                <a:spcPts val="0"/>
              </a:spcAft>
              <a:buClr>
                <a:schemeClr val="accent3"/>
              </a:buClr>
              <a:buFont typeface="Wingdings 2"/>
              <a:buChar char=""/>
              <a:defRPr/>
            </a:pPr>
            <a:endParaRPr lang="en-US" sz="2000"/>
          </a:p>
          <a:p>
            <a:pPr marL="274320" indent="-274320" fontAlgn="auto">
              <a:lnSpc>
                <a:spcPct val="120000"/>
              </a:lnSpc>
              <a:spcBef>
                <a:spcPts val="0"/>
              </a:spcBef>
              <a:spcAft>
                <a:spcPts val="0"/>
              </a:spcAft>
              <a:buClr>
                <a:schemeClr val="accent3"/>
              </a:buClr>
              <a:buFont typeface="Wingdings 2"/>
              <a:buNone/>
              <a:defRPr/>
            </a:pPr>
            <a:endParaRPr lang="en-US" sz="2000"/>
          </a:p>
          <a:p>
            <a:pPr marL="274320" indent="-274320" fontAlgn="auto">
              <a:lnSpc>
                <a:spcPct val="120000"/>
              </a:lnSpc>
              <a:spcAft>
                <a:spcPts val="0"/>
              </a:spcAft>
              <a:buClr>
                <a:schemeClr val="accent3"/>
              </a:buClr>
              <a:buFont typeface="Wingdings 2"/>
              <a:buNone/>
              <a:defRPr/>
            </a:pPr>
            <a:endParaRPr lang="en-US"/>
          </a:p>
        </p:txBody>
      </p:sp>
      <p:sp>
        <p:nvSpPr>
          <p:cNvPr id="27656" name="Rectangle 2">
            <a:extLst>
              <a:ext uri="{FF2B5EF4-FFF2-40B4-BE49-F238E27FC236}">
                <a16:creationId xmlns:a16="http://schemas.microsoft.com/office/drawing/2014/main" id="{C8897F3B-009B-45B5-9882-D6AED4423951}"/>
              </a:ext>
            </a:extLst>
          </p:cNvPr>
          <p:cNvSpPr>
            <a:spLocks noGrp="1" noChangeArrowheads="1"/>
          </p:cNvSpPr>
          <p:nvPr>
            <p:ph type="title"/>
          </p:nvPr>
        </p:nvSpPr>
        <p:spPr>
          <a:xfrm>
            <a:off x="457200" y="1219200"/>
            <a:ext cx="8229600" cy="584200"/>
          </a:xfrm>
          <a:noFill/>
        </p:spPr>
        <p:txBody>
          <a:bodyPr lIns="91440" rIns="91440" bIns="45720" anchor="ctr">
            <a:spAutoFit/>
          </a:bodyPr>
          <a:lstStyle/>
          <a:p>
            <a:pPr algn="ctr"/>
            <a:r>
              <a:rPr lang="en-US" altLang="en-US" sz="3200" b="1">
                <a:solidFill>
                  <a:srgbClr val="00B050"/>
                </a:solidFill>
              </a:rPr>
              <a:t>CRYSTAL METH</a:t>
            </a:r>
            <a:endParaRPr lang="en-US" altLang="en-US" sz="3200">
              <a:solidFill>
                <a:srgbClr val="00B050"/>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6312D55B-C8F3-45CD-89B4-80DD45E71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Yogesh\Downloads\IMG-20180626-WA0147_2.jpg">
            <a:extLst>
              <a:ext uri="{FF2B5EF4-FFF2-40B4-BE49-F238E27FC236}">
                <a16:creationId xmlns:a16="http://schemas.microsoft.com/office/drawing/2014/main" id="{C08F7927-82D4-4197-B457-21752C99E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AutoShape 5" descr="India map flag icon logo Stock Photo: 67792594 - Alamy">
            <a:extLst>
              <a:ext uri="{FF2B5EF4-FFF2-40B4-BE49-F238E27FC236}">
                <a16:creationId xmlns:a16="http://schemas.microsoft.com/office/drawing/2014/main" id="{05AB6E1A-04F1-4DE6-8783-F25A6501062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8677" name="Picture 7" descr="http://www.pngmart.com/files/7/India-Map-Transparent-PNG.png">
            <a:extLst>
              <a:ext uri="{FF2B5EF4-FFF2-40B4-BE49-F238E27FC236}">
                <a16:creationId xmlns:a16="http://schemas.microsoft.com/office/drawing/2014/main" id="{A286899E-338E-46A1-91E7-BF1449756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Picture Placeholder 8">
            <a:extLst>
              <a:ext uri="{FF2B5EF4-FFF2-40B4-BE49-F238E27FC236}">
                <a16:creationId xmlns:a16="http://schemas.microsoft.com/office/drawing/2014/main" id="{F56C1223-32D5-42B7-8326-68BE1F6756A6}"/>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8F8479A9-0B29-4E4C-A40E-BE49AE838D0C}"/>
              </a:ext>
            </a:extLst>
          </p:cNvPr>
          <p:cNvSpPr>
            <a:spLocks noGrp="1"/>
          </p:cNvSpPr>
          <p:nvPr>
            <p:ph sz="half" idx="2"/>
          </p:nvPr>
        </p:nvSpPr>
        <p:spPr>
          <a:xfrm>
            <a:off x="304800" y="2133600"/>
            <a:ext cx="8534400" cy="4495800"/>
          </a:xfrm>
        </p:spPr>
        <p:txBody>
          <a:bodyPr>
            <a:normAutofit fontScale="25000" lnSpcReduction="20000"/>
          </a:bodyPr>
          <a:lstStyle/>
          <a:p>
            <a:pPr marL="274320" indent="-274320" fontAlgn="auto">
              <a:lnSpc>
                <a:spcPct val="120000"/>
              </a:lnSpc>
              <a:spcBef>
                <a:spcPts val="600"/>
              </a:spcBef>
              <a:spcAft>
                <a:spcPts val="600"/>
              </a:spcAft>
              <a:buClr>
                <a:schemeClr val="accent3"/>
              </a:buClr>
              <a:buFont typeface="Wingdings" pitchFamily="2" charset="2"/>
              <a:buChar char="v"/>
              <a:defRPr/>
            </a:pPr>
            <a:r>
              <a:rPr lang="en-US" sz="9200">
                <a:solidFill>
                  <a:srgbClr val="C00000"/>
                </a:solidFill>
              </a:rPr>
              <a:t>   	</a:t>
            </a:r>
            <a:r>
              <a:rPr lang="en-US" sz="9600">
                <a:solidFill>
                  <a:srgbClr val="C00000"/>
                </a:solidFill>
              </a:rPr>
              <a:t>Some drugs make you feel invincible, some make you 	forget 	your worries and troubles and others 'pretend' to 	enhance your creativity. </a:t>
            </a:r>
          </a:p>
          <a:p>
            <a:pPr marL="274320" indent="-274320" fontAlgn="auto">
              <a:lnSpc>
                <a:spcPct val="120000"/>
              </a:lnSpc>
              <a:spcBef>
                <a:spcPts val="600"/>
              </a:spcBef>
              <a:spcAft>
                <a:spcPts val="600"/>
              </a:spcAft>
              <a:buClr>
                <a:schemeClr val="accent3"/>
              </a:buClr>
              <a:buFont typeface="Wingdings" pitchFamily="2" charset="2"/>
              <a:buChar char="v"/>
              <a:defRPr/>
            </a:pPr>
            <a:r>
              <a:rPr lang="en-US" sz="9600">
                <a:solidFill>
                  <a:srgbClr val="C00000"/>
                </a:solidFill>
              </a:rPr>
              <a:t>  	</a:t>
            </a:r>
            <a:r>
              <a:rPr lang="en-US" sz="9600">
                <a:solidFill>
                  <a:srgbClr val="002060"/>
                </a:solidFill>
              </a:rPr>
              <a:t>The only thing they have in common is that their high is 	short-lived. </a:t>
            </a:r>
          </a:p>
          <a:p>
            <a:pPr marL="274320" indent="-274320" fontAlgn="auto">
              <a:lnSpc>
                <a:spcPct val="120000"/>
              </a:lnSpc>
              <a:spcBef>
                <a:spcPts val="600"/>
              </a:spcBef>
              <a:spcAft>
                <a:spcPts val="600"/>
              </a:spcAft>
              <a:buClr>
                <a:schemeClr val="accent3"/>
              </a:buClr>
              <a:buFont typeface="Wingdings" pitchFamily="2" charset="2"/>
              <a:buChar char="v"/>
              <a:defRPr/>
            </a:pPr>
            <a:r>
              <a:rPr lang="en-US" sz="9600">
                <a:solidFill>
                  <a:srgbClr val="C00000"/>
                </a:solidFill>
              </a:rPr>
              <a:t>  	Another thing they have in common is that they all have 	harmful long-term effects. </a:t>
            </a:r>
          </a:p>
          <a:p>
            <a:pPr marL="274320" indent="-274320" fontAlgn="auto">
              <a:lnSpc>
                <a:spcPct val="120000"/>
              </a:lnSpc>
              <a:spcBef>
                <a:spcPts val="600"/>
              </a:spcBef>
              <a:spcAft>
                <a:spcPts val="600"/>
              </a:spcAft>
              <a:buClr>
                <a:schemeClr val="accent3"/>
              </a:buClr>
              <a:buFont typeface="Wingdings" pitchFamily="2" charset="2"/>
              <a:buChar char="v"/>
              <a:defRPr/>
            </a:pPr>
            <a:r>
              <a:rPr lang="en-US" sz="9600">
                <a:solidFill>
                  <a:srgbClr val="C00000"/>
                </a:solidFill>
              </a:rPr>
              <a:t>  	</a:t>
            </a:r>
            <a:r>
              <a:rPr lang="en-US" sz="9600">
                <a:solidFill>
                  <a:srgbClr val="002060"/>
                </a:solidFill>
              </a:rPr>
              <a:t>You can successfully trick your brain into feeling ecstatic 	and blissful for a short while, but if you are exposed to an 	overdose, it  could lead to serious complications and 	even death, in many rather most cases.</a:t>
            </a:r>
          </a:p>
          <a:p>
            <a:pPr marL="274320" indent="-274320" fontAlgn="auto">
              <a:lnSpc>
                <a:spcPct val="120000"/>
              </a:lnSpc>
              <a:spcAft>
                <a:spcPts val="0"/>
              </a:spcAft>
              <a:buClr>
                <a:schemeClr val="accent3"/>
              </a:buClr>
              <a:buFont typeface="Wingdings 2"/>
              <a:buNone/>
              <a:defRPr/>
            </a:pPr>
            <a:endParaRPr lang="en-US"/>
          </a:p>
        </p:txBody>
      </p:sp>
      <p:sp>
        <p:nvSpPr>
          <p:cNvPr id="28680" name="Rectangle 2">
            <a:extLst>
              <a:ext uri="{FF2B5EF4-FFF2-40B4-BE49-F238E27FC236}">
                <a16:creationId xmlns:a16="http://schemas.microsoft.com/office/drawing/2014/main" id="{0470F17E-38EC-467A-A397-507EA25F5DF6}"/>
              </a:ext>
            </a:extLst>
          </p:cNvPr>
          <p:cNvSpPr>
            <a:spLocks noGrp="1" noChangeArrowheads="1"/>
          </p:cNvSpPr>
          <p:nvPr>
            <p:ph type="title"/>
          </p:nvPr>
        </p:nvSpPr>
        <p:spPr>
          <a:xfrm>
            <a:off x="609600" y="1600200"/>
            <a:ext cx="8077200" cy="584200"/>
          </a:xfrm>
          <a:noFill/>
        </p:spPr>
        <p:txBody>
          <a:bodyPr lIns="91440" rIns="91440" bIns="45720" anchor="ctr">
            <a:spAutoFit/>
          </a:bodyPr>
          <a:lstStyle/>
          <a:p>
            <a:pPr algn="ctr"/>
            <a:r>
              <a:rPr lang="en-US" altLang="en-US" sz="3200" b="1">
                <a:solidFill>
                  <a:srgbClr val="00B050"/>
                </a:solidFill>
                <a:cs typeface="Arial" panose="020B0604020202020204" pitchFamily="34" charset="0"/>
              </a:rPr>
              <a:t>SUMMERY OF EFFECTS OF DRUGS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475A4928-8072-4604-BA1F-9F852372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Yogesh\Downloads\IMG-20180626-WA0147_2.jpg">
            <a:extLst>
              <a:ext uri="{FF2B5EF4-FFF2-40B4-BE49-F238E27FC236}">
                <a16:creationId xmlns:a16="http://schemas.microsoft.com/office/drawing/2014/main" id="{CAD93E18-673D-4C80-A916-0B2766720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AutoShape 5" descr="India map flag icon logo Stock Photo: 67792594 - Alamy">
            <a:extLst>
              <a:ext uri="{FF2B5EF4-FFF2-40B4-BE49-F238E27FC236}">
                <a16:creationId xmlns:a16="http://schemas.microsoft.com/office/drawing/2014/main" id="{576C41CB-8A3A-4740-B50F-9D51238CAF4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9701" name="Picture 7" descr="http://www.pngmart.com/files/7/India-Map-Transparent-PNG.png">
            <a:extLst>
              <a:ext uri="{FF2B5EF4-FFF2-40B4-BE49-F238E27FC236}">
                <a16:creationId xmlns:a16="http://schemas.microsoft.com/office/drawing/2014/main" id="{2ED5DA42-1C43-4F6C-9FA4-888B7B3A0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Picture Placeholder 8">
            <a:extLst>
              <a:ext uri="{FF2B5EF4-FFF2-40B4-BE49-F238E27FC236}">
                <a16:creationId xmlns:a16="http://schemas.microsoft.com/office/drawing/2014/main" id="{53689034-D3F7-4FEB-A106-83BE3D8279B1}"/>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A898B5EA-D44E-479A-9DD8-DB46E7059658}"/>
              </a:ext>
            </a:extLst>
          </p:cNvPr>
          <p:cNvSpPr>
            <a:spLocks noGrp="1"/>
          </p:cNvSpPr>
          <p:nvPr>
            <p:ph sz="half" idx="2"/>
          </p:nvPr>
        </p:nvSpPr>
        <p:spPr>
          <a:xfrm>
            <a:off x="457200" y="1905000"/>
            <a:ext cx="8305800" cy="4724400"/>
          </a:xfrm>
        </p:spPr>
        <p:txBody>
          <a:bodyPr>
            <a:normAutofit fontScale="25000" lnSpcReduction="20000"/>
          </a:bodyPr>
          <a:lstStyle/>
          <a:p>
            <a:pPr marL="274320" indent="-274320" fontAlgn="auto">
              <a:lnSpc>
                <a:spcPct val="120000"/>
              </a:lnSpc>
              <a:spcBef>
                <a:spcPts val="300"/>
              </a:spcBef>
              <a:spcAft>
                <a:spcPts val="300"/>
              </a:spcAft>
              <a:buClr>
                <a:schemeClr val="accent3"/>
              </a:buClr>
              <a:buFont typeface="Wingdings" pitchFamily="2" charset="2"/>
              <a:buChar char="v"/>
              <a:defRPr/>
            </a:pPr>
            <a:r>
              <a:rPr lang="en-US" sz="6000">
                <a:solidFill>
                  <a:srgbClr val="C00000"/>
                </a:solidFill>
              </a:rPr>
              <a:t>  	</a:t>
            </a:r>
            <a:r>
              <a:rPr lang="en-US" sz="9600">
                <a:solidFill>
                  <a:srgbClr val="002060"/>
                </a:solidFill>
              </a:rPr>
              <a:t>Diagnosing drug addiction (substance use disorder) 	requires a thorough evaluation and often includes an 	assessment by a </a:t>
            </a:r>
            <a:r>
              <a:rPr lang="en-US" sz="9600" b="1">
                <a:solidFill>
                  <a:srgbClr val="FF0000"/>
                </a:solidFill>
              </a:rPr>
              <a:t>psychiatrist, a psychologist, or a 	licensed alcohol and drug counselor</a:t>
            </a:r>
            <a:r>
              <a:rPr lang="en-US" sz="9600">
                <a:solidFill>
                  <a:srgbClr val="002060"/>
                </a:solidFill>
              </a:rPr>
              <a:t>. </a:t>
            </a:r>
          </a:p>
          <a:p>
            <a:pPr marL="274320" indent="-274320" fontAlgn="auto">
              <a:lnSpc>
                <a:spcPct val="120000"/>
              </a:lnSpc>
              <a:spcBef>
                <a:spcPts val="300"/>
              </a:spcBef>
              <a:spcAft>
                <a:spcPts val="300"/>
              </a:spcAft>
              <a:buClr>
                <a:schemeClr val="accent3"/>
              </a:buClr>
              <a:buFont typeface="Wingdings" pitchFamily="2" charset="2"/>
              <a:buChar char="v"/>
              <a:defRPr/>
            </a:pPr>
            <a:r>
              <a:rPr lang="en-US" sz="9600">
                <a:solidFill>
                  <a:srgbClr val="002060"/>
                </a:solidFill>
              </a:rPr>
              <a:t>  	</a:t>
            </a:r>
            <a:r>
              <a:rPr lang="en-US" sz="9600">
                <a:solidFill>
                  <a:srgbClr val="C00000"/>
                </a:solidFill>
              </a:rPr>
              <a:t>Blood, urine or other lab tests are used to assess drug 	use, but they're not a diagnostic test for addiction.</a:t>
            </a:r>
          </a:p>
          <a:p>
            <a:pPr marL="274320" indent="-274320" fontAlgn="auto">
              <a:lnSpc>
                <a:spcPct val="120000"/>
              </a:lnSpc>
              <a:spcBef>
                <a:spcPts val="300"/>
              </a:spcBef>
              <a:spcAft>
                <a:spcPts val="300"/>
              </a:spcAft>
              <a:buClr>
                <a:schemeClr val="accent3"/>
              </a:buClr>
              <a:buFont typeface="Wingdings" pitchFamily="2" charset="2"/>
              <a:buChar char="v"/>
              <a:defRPr/>
            </a:pPr>
            <a:r>
              <a:rPr lang="en-US" sz="9600">
                <a:solidFill>
                  <a:srgbClr val="002060"/>
                </a:solidFill>
              </a:rPr>
              <a:t>  	However, these tests may be used for monitoring 	treatment and recovery.</a:t>
            </a:r>
          </a:p>
          <a:p>
            <a:pPr marL="274320" indent="-274320" fontAlgn="auto">
              <a:lnSpc>
                <a:spcPct val="120000"/>
              </a:lnSpc>
              <a:spcBef>
                <a:spcPts val="300"/>
              </a:spcBef>
              <a:spcAft>
                <a:spcPts val="300"/>
              </a:spcAft>
              <a:buClr>
                <a:schemeClr val="accent3"/>
              </a:buClr>
              <a:buFont typeface="Wingdings" pitchFamily="2" charset="2"/>
              <a:buChar char="v"/>
              <a:defRPr/>
            </a:pPr>
            <a:r>
              <a:rPr lang="en-US" sz="9600">
                <a:solidFill>
                  <a:srgbClr val="C00000"/>
                </a:solidFill>
              </a:rPr>
              <a:t>  	For diagnosis of a substance use disorder, most mental 	health 	professionals use criteria in the Diagnostic and 	Statistical Manual of Mental Disorders (DSM-5), 	published by the American Psychiatric Association.</a:t>
            </a:r>
          </a:p>
          <a:p>
            <a:pPr marL="274320" indent="-274320" fontAlgn="auto">
              <a:lnSpc>
                <a:spcPct val="120000"/>
              </a:lnSpc>
              <a:spcBef>
                <a:spcPts val="0"/>
              </a:spcBef>
              <a:spcAft>
                <a:spcPts val="0"/>
              </a:spcAft>
              <a:buClr>
                <a:schemeClr val="accent3"/>
              </a:buClr>
              <a:buFont typeface="Wingdings" pitchFamily="2" charset="2"/>
              <a:buChar char="v"/>
              <a:defRPr/>
            </a:pPr>
            <a:endParaRPr lang="en-US" sz="5100"/>
          </a:p>
          <a:p>
            <a:pPr marL="274320" indent="-274320" fontAlgn="auto">
              <a:lnSpc>
                <a:spcPct val="120000"/>
              </a:lnSpc>
              <a:spcAft>
                <a:spcPts val="0"/>
              </a:spcAft>
              <a:buClr>
                <a:schemeClr val="accent3"/>
              </a:buClr>
              <a:buFont typeface="Wingdings" pitchFamily="2" charset="2"/>
              <a:buChar char="v"/>
              <a:defRPr/>
            </a:pPr>
            <a:endParaRPr lang="en-US"/>
          </a:p>
        </p:txBody>
      </p:sp>
      <p:sp>
        <p:nvSpPr>
          <p:cNvPr id="29704" name="Rectangle 2">
            <a:extLst>
              <a:ext uri="{FF2B5EF4-FFF2-40B4-BE49-F238E27FC236}">
                <a16:creationId xmlns:a16="http://schemas.microsoft.com/office/drawing/2014/main" id="{6378A90A-6721-410D-8478-D169CA71F985}"/>
              </a:ext>
            </a:extLst>
          </p:cNvPr>
          <p:cNvSpPr>
            <a:spLocks noGrp="1" noChangeArrowheads="1"/>
          </p:cNvSpPr>
          <p:nvPr>
            <p:ph type="title"/>
          </p:nvPr>
        </p:nvSpPr>
        <p:spPr>
          <a:xfrm>
            <a:off x="457200" y="1371600"/>
            <a:ext cx="8229600" cy="584200"/>
          </a:xfrm>
          <a:noFill/>
        </p:spPr>
        <p:txBody>
          <a:bodyPr lIns="91440" rIns="91440" bIns="45720" anchor="ctr">
            <a:spAutoFit/>
          </a:bodyPr>
          <a:lstStyle/>
          <a:p>
            <a:pPr algn="ctr"/>
            <a:r>
              <a:rPr lang="en-US" altLang="en-US" sz="3200" b="1">
                <a:solidFill>
                  <a:srgbClr val="00B050"/>
                </a:solidFill>
                <a:cs typeface="Arial" panose="020B0604020202020204" pitchFamily="34" charset="0"/>
              </a:rPr>
              <a:t>DIAGNOSIS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6DB25E9C-8987-4D12-A5B5-8371635D5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descr="C:\Users\Yogesh\Downloads\IMG-20180626-WA0147_2.jpg">
            <a:extLst>
              <a:ext uri="{FF2B5EF4-FFF2-40B4-BE49-F238E27FC236}">
                <a16:creationId xmlns:a16="http://schemas.microsoft.com/office/drawing/2014/main" id="{56ED54D3-9086-4FC5-ABE6-B4E35AFA3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AutoShape 5" descr="India map flag icon logo Stock Photo: 67792594 - Alamy">
            <a:extLst>
              <a:ext uri="{FF2B5EF4-FFF2-40B4-BE49-F238E27FC236}">
                <a16:creationId xmlns:a16="http://schemas.microsoft.com/office/drawing/2014/main" id="{2DF2B875-95E0-4034-A74C-7158BDC8517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17413" name="Picture 7" descr="http://www.pngmart.com/files/7/India-Map-Transparent-PNG.png">
            <a:extLst>
              <a:ext uri="{FF2B5EF4-FFF2-40B4-BE49-F238E27FC236}">
                <a16:creationId xmlns:a16="http://schemas.microsoft.com/office/drawing/2014/main" id="{93E0A32F-34F0-4397-BBF1-0B2CBEE99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le 9">
            <a:extLst>
              <a:ext uri="{FF2B5EF4-FFF2-40B4-BE49-F238E27FC236}">
                <a16:creationId xmlns:a16="http://schemas.microsoft.com/office/drawing/2014/main" id="{089C5CDA-ADAE-49B3-866E-D180E41BF429}"/>
              </a:ext>
            </a:extLst>
          </p:cNvPr>
          <p:cNvSpPr>
            <a:spLocks noGrp="1"/>
          </p:cNvSpPr>
          <p:nvPr>
            <p:ph type="ctrTitle"/>
          </p:nvPr>
        </p:nvSpPr>
        <p:spPr>
          <a:xfrm>
            <a:off x="4705350" y="1524000"/>
            <a:ext cx="4149725" cy="4419600"/>
          </a:xfrm>
        </p:spPr>
        <p:txBody>
          <a:bodyPr/>
          <a:lstStyle/>
          <a:p>
            <a:endParaRPr lang="en-US" altLang="en-US"/>
          </a:p>
        </p:txBody>
      </p:sp>
      <p:sp>
        <p:nvSpPr>
          <p:cNvPr id="17415" name="Picture Placeholder 8">
            <a:extLst>
              <a:ext uri="{FF2B5EF4-FFF2-40B4-BE49-F238E27FC236}">
                <a16:creationId xmlns:a16="http://schemas.microsoft.com/office/drawing/2014/main" id="{10130AEB-8204-43C3-982E-8FA9197F8037}"/>
              </a:ext>
            </a:extLst>
          </p:cNvPr>
          <p:cNvSpPr>
            <a:spLocks noGrp="1" noTextEdit="1"/>
          </p:cNvSpPr>
          <p:nvPr>
            <p:ph type="pic" sz="quarter" idx="10"/>
          </p:nvPr>
        </p:nvSpPr>
        <p:spPr>
          <a:xfrm>
            <a:off x="431800" y="1524000"/>
            <a:ext cx="3978275" cy="4441825"/>
          </a:xfrm>
        </p:spPr>
      </p:sp>
      <p:sp>
        <p:nvSpPr>
          <p:cNvPr id="17416" name="Picture Placeholder 8">
            <a:extLst>
              <a:ext uri="{FF2B5EF4-FFF2-40B4-BE49-F238E27FC236}">
                <a16:creationId xmlns:a16="http://schemas.microsoft.com/office/drawing/2014/main" id="{B811484E-5572-4157-9A57-26C65D6A4FE1}"/>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7417" name="Picture 2">
            <a:extLst>
              <a:ext uri="{FF2B5EF4-FFF2-40B4-BE49-F238E27FC236}">
                <a16:creationId xmlns:a16="http://schemas.microsoft.com/office/drawing/2014/main" id="{F66F3682-F6D6-4E52-A864-488DDFF97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6148"/>
          <a:stretch>
            <a:fillRect/>
          </a:stretch>
        </p:blipFill>
        <p:spPr bwMode="auto">
          <a:xfrm>
            <a:off x="533400" y="1524000"/>
            <a:ext cx="40386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 descr="Woman, Smoking, Cigarette, Tobacco, Girl">
            <a:extLst>
              <a:ext uri="{FF2B5EF4-FFF2-40B4-BE49-F238E27FC236}">
                <a16:creationId xmlns:a16="http://schemas.microsoft.com/office/drawing/2014/main" id="{E098BF65-9CBD-422A-B5E6-8F708868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524000"/>
            <a:ext cx="41910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79D22EE6-099A-437C-91AC-E53F56E72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C:\Users\Yogesh\Downloads\IMG-20180626-WA0147_2.jpg">
            <a:extLst>
              <a:ext uri="{FF2B5EF4-FFF2-40B4-BE49-F238E27FC236}">
                <a16:creationId xmlns:a16="http://schemas.microsoft.com/office/drawing/2014/main" id="{4DF46D18-7948-4569-96B5-40C6E0A1B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AutoShape 5" descr="India map flag icon logo Stock Photo: 67792594 - Alamy">
            <a:extLst>
              <a:ext uri="{FF2B5EF4-FFF2-40B4-BE49-F238E27FC236}">
                <a16:creationId xmlns:a16="http://schemas.microsoft.com/office/drawing/2014/main" id="{8C897237-AC0A-4EC4-9E2C-CB6CCEED6365}"/>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0725" name="Picture 7" descr="http://www.pngmart.com/files/7/India-Map-Transparent-PNG.png">
            <a:extLst>
              <a:ext uri="{FF2B5EF4-FFF2-40B4-BE49-F238E27FC236}">
                <a16:creationId xmlns:a16="http://schemas.microsoft.com/office/drawing/2014/main" id="{D69E407F-47DB-457A-AD33-E3D6D3D8F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Picture Placeholder 8">
            <a:extLst>
              <a:ext uri="{FF2B5EF4-FFF2-40B4-BE49-F238E27FC236}">
                <a16:creationId xmlns:a16="http://schemas.microsoft.com/office/drawing/2014/main" id="{58745016-D32D-4C91-A27E-F69FFB16D2DC}"/>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F44E21C3-3119-46AB-B03A-CDDFA5F9D733}"/>
              </a:ext>
            </a:extLst>
          </p:cNvPr>
          <p:cNvSpPr>
            <a:spLocks noGrp="1"/>
          </p:cNvSpPr>
          <p:nvPr>
            <p:ph sz="half" idx="2"/>
          </p:nvPr>
        </p:nvSpPr>
        <p:spPr>
          <a:xfrm>
            <a:off x="228600" y="1905000"/>
            <a:ext cx="8686800" cy="4724400"/>
          </a:xfrm>
        </p:spPr>
        <p:txBody>
          <a:bodyPr>
            <a:normAutofit fontScale="40000" lnSpcReduction="20000"/>
          </a:bodyPr>
          <a:lstStyle/>
          <a:p>
            <a:pPr marL="274320" indent="-274320" algn="just" fontAlgn="auto">
              <a:spcAft>
                <a:spcPts val="0"/>
              </a:spcAft>
              <a:buClr>
                <a:schemeClr val="accent3"/>
              </a:buClr>
              <a:buFont typeface="Wingdings" pitchFamily="2" charset="2"/>
              <a:buChar char="v"/>
              <a:defRPr/>
            </a:pPr>
            <a:r>
              <a:rPr lang="en-US" sz="6000">
                <a:solidFill>
                  <a:srgbClr val="C00000"/>
                </a:solidFill>
              </a:rPr>
              <a:t>Although </a:t>
            </a:r>
            <a:r>
              <a:rPr lang="en-US" sz="6000" b="1">
                <a:solidFill>
                  <a:srgbClr val="FF0000"/>
                </a:solidFill>
              </a:rPr>
              <a:t>there's no cure for drug addiction</a:t>
            </a:r>
            <a:r>
              <a:rPr lang="en-US" sz="6000">
                <a:solidFill>
                  <a:srgbClr val="C00000"/>
                </a:solidFill>
              </a:rPr>
              <a:t>, treatment options explained below can help you overcome an addiction and stay drug-free. </a:t>
            </a:r>
          </a:p>
          <a:p>
            <a:pPr marL="274320" indent="-274320" algn="just" fontAlgn="auto">
              <a:spcAft>
                <a:spcPts val="0"/>
              </a:spcAft>
              <a:buClr>
                <a:schemeClr val="accent3"/>
              </a:buClr>
              <a:buFont typeface="Wingdings" pitchFamily="2" charset="2"/>
              <a:buChar char="v"/>
              <a:defRPr/>
            </a:pPr>
            <a:r>
              <a:rPr lang="en-US" sz="6000">
                <a:solidFill>
                  <a:srgbClr val="002060"/>
                </a:solidFill>
              </a:rPr>
              <a:t>Treatment depends on the drug used and any related medical or mental health disorders you may have. </a:t>
            </a:r>
          </a:p>
          <a:p>
            <a:pPr marL="274320" indent="-274320" algn="just" fontAlgn="auto">
              <a:spcAft>
                <a:spcPts val="0"/>
              </a:spcAft>
              <a:buClr>
                <a:schemeClr val="accent3"/>
              </a:buClr>
              <a:buFont typeface="Wingdings" pitchFamily="2" charset="2"/>
              <a:buChar char="v"/>
              <a:defRPr/>
            </a:pPr>
            <a:r>
              <a:rPr lang="en-US" sz="6000">
                <a:solidFill>
                  <a:srgbClr val="C00000"/>
                </a:solidFill>
              </a:rPr>
              <a:t>Long-term follow-up is important to prevent relapse.</a:t>
            </a:r>
          </a:p>
          <a:p>
            <a:pPr marL="274320" indent="-274320" algn="just" fontAlgn="auto">
              <a:spcAft>
                <a:spcPts val="0"/>
              </a:spcAft>
              <a:buClr>
                <a:schemeClr val="accent3"/>
              </a:buClr>
              <a:buFont typeface="Wingdings" pitchFamily="2" charset="2"/>
              <a:buChar char="v"/>
              <a:defRPr/>
            </a:pPr>
            <a:r>
              <a:rPr lang="en-US" sz="6000" b="1">
                <a:solidFill>
                  <a:srgbClr val="002060"/>
                </a:solidFill>
              </a:rPr>
              <a:t>Chemical dependence treatment programs</a:t>
            </a:r>
          </a:p>
          <a:p>
            <a:pPr marL="274320" indent="-274320" algn="just" fontAlgn="auto">
              <a:spcAft>
                <a:spcPts val="0"/>
              </a:spcAft>
              <a:buClr>
                <a:schemeClr val="accent3"/>
              </a:buClr>
              <a:buFont typeface="Wingdings" pitchFamily="2" charset="2"/>
              <a:buChar char="v"/>
              <a:defRPr/>
            </a:pPr>
            <a:r>
              <a:rPr lang="en-US" sz="6000">
                <a:solidFill>
                  <a:srgbClr val="C00000"/>
                </a:solidFill>
              </a:rPr>
              <a:t>Treatment programs usually offer:</a:t>
            </a:r>
          </a:p>
          <a:p>
            <a:pPr marL="274320" indent="-274320" algn="just" fontAlgn="auto">
              <a:spcAft>
                <a:spcPts val="0"/>
              </a:spcAft>
              <a:buClr>
                <a:schemeClr val="accent3"/>
              </a:buClr>
              <a:buFont typeface="Wingdings" pitchFamily="2" charset="2"/>
              <a:buChar char="v"/>
              <a:defRPr/>
            </a:pPr>
            <a:r>
              <a:rPr lang="en-US" sz="6000">
                <a:solidFill>
                  <a:srgbClr val="002060"/>
                </a:solidFill>
              </a:rPr>
              <a:t>Individual, group or family therapy sessions.</a:t>
            </a:r>
          </a:p>
          <a:p>
            <a:pPr marL="274320" indent="-274320" algn="just" fontAlgn="auto">
              <a:spcAft>
                <a:spcPts val="0"/>
              </a:spcAft>
              <a:buClr>
                <a:schemeClr val="accent3"/>
              </a:buClr>
              <a:buFont typeface="Wingdings" pitchFamily="2" charset="2"/>
              <a:buChar char="v"/>
              <a:defRPr/>
            </a:pPr>
            <a:r>
              <a:rPr lang="en-US" sz="6000">
                <a:solidFill>
                  <a:srgbClr val="C00000"/>
                </a:solidFill>
              </a:rPr>
              <a:t>A focus on understanding the nature of addiction, becoming drug-free and preventing relapse.</a:t>
            </a:r>
          </a:p>
          <a:p>
            <a:pPr marL="274320" indent="-274320" algn="just" fontAlgn="auto">
              <a:spcAft>
                <a:spcPts val="0"/>
              </a:spcAft>
              <a:buClr>
                <a:schemeClr val="accent3"/>
              </a:buClr>
              <a:buFont typeface="Wingdings" pitchFamily="2" charset="2"/>
              <a:buChar char="v"/>
              <a:defRPr/>
            </a:pPr>
            <a:r>
              <a:rPr lang="en-US" sz="6000">
                <a:solidFill>
                  <a:srgbClr val="002060"/>
                </a:solidFill>
              </a:rPr>
              <a:t>Levels of care and settings that vary depending on your needs, such as outpatient, residential and inpatient programs.</a:t>
            </a:r>
          </a:p>
          <a:p>
            <a:pPr marL="274320" indent="-274320" fontAlgn="auto">
              <a:lnSpc>
                <a:spcPct val="120000"/>
              </a:lnSpc>
              <a:spcBef>
                <a:spcPts val="0"/>
              </a:spcBef>
              <a:spcAft>
                <a:spcPts val="0"/>
              </a:spcAft>
              <a:buClr>
                <a:schemeClr val="accent3"/>
              </a:buClr>
              <a:buFont typeface="Wingdings" pitchFamily="2" charset="2"/>
              <a:buChar char="v"/>
              <a:defRPr/>
            </a:pPr>
            <a:endParaRPr lang="en-US" sz="5100"/>
          </a:p>
          <a:p>
            <a:pPr marL="274320" indent="-274320" fontAlgn="auto">
              <a:lnSpc>
                <a:spcPct val="120000"/>
              </a:lnSpc>
              <a:spcAft>
                <a:spcPts val="0"/>
              </a:spcAft>
              <a:buClr>
                <a:schemeClr val="accent3"/>
              </a:buClr>
              <a:buFont typeface="Wingdings 2"/>
              <a:buNone/>
              <a:defRPr/>
            </a:pPr>
            <a:endParaRPr lang="en-US"/>
          </a:p>
        </p:txBody>
      </p:sp>
      <p:sp>
        <p:nvSpPr>
          <p:cNvPr id="30728" name="Rectangle 2">
            <a:extLst>
              <a:ext uri="{FF2B5EF4-FFF2-40B4-BE49-F238E27FC236}">
                <a16:creationId xmlns:a16="http://schemas.microsoft.com/office/drawing/2014/main" id="{38ECB377-95FD-4020-9897-587917DD66AD}"/>
              </a:ext>
            </a:extLst>
          </p:cNvPr>
          <p:cNvSpPr>
            <a:spLocks noGrp="1" noChangeArrowheads="1"/>
          </p:cNvSpPr>
          <p:nvPr>
            <p:ph type="title"/>
          </p:nvPr>
        </p:nvSpPr>
        <p:spPr>
          <a:xfrm>
            <a:off x="457200" y="1371600"/>
            <a:ext cx="8229600" cy="584200"/>
          </a:xfrm>
          <a:noFill/>
        </p:spPr>
        <p:txBody>
          <a:bodyPr lIns="91440" rIns="91440" bIns="45720" anchor="ctr">
            <a:spAutoFit/>
          </a:bodyPr>
          <a:lstStyle/>
          <a:p>
            <a:pPr algn="ctr"/>
            <a:r>
              <a:rPr lang="en-US" altLang="en-US" sz="3200" b="1">
                <a:solidFill>
                  <a:srgbClr val="00B050"/>
                </a:solidFill>
                <a:cs typeface="Arial" panose="020B0604020202020204" pitchFamily="34" charset="0"/>
              </a:rPr>
              <a:t>TREATMENT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8FA2787E-29CF-43B8-8369-71C2CD150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descr="C:\Users\Yogesh\Downloads\IMG-20180626-WA0147_2.jpg">
            <a:extLst>
              <a:ext uri="{FF2B5EF4-FFF2-40B4-BE49-F238E27FC236}">
                <a16:creationId xmlns:a16="http://schemas.microsoft.com/office/drawing/2014/main" id="{93FFB812-1937-4BF6-B43D-0BEF45742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AutoShape 5" descr="India map flag icon logo Stock Photo: 67792594 - Alamy">
            <a:extLst>
              <a:ext uri="{FF2B5EF4-FFF2-40B4-BE49-F238E27FC236}">
                <a16:creationId xmlns:a16="http://schemas.microsoft.com/office/drawing/2014/main" id="{7976CE25-98E8-4FC2-8279-EC5BEA3E167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1749" name="Picture 7" descr="http://www.pngmart.com/files/7/India-Map-Transparent-PNG.png">
            <a:extLst>
              <a:ext uri="{FF2B5EF4-FFF2-40B4-BE49-F238E27FC236}">
                <a16:creationId xmlns:a16="http://schemas.microsoft.com/office/drawing/2014/main" id="{6E00B91F-F931-4376-A27C-71C2366E4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Picture Placeholder 8">
            <a:extLst>
              <a:ext uri="{FF2B5EF4-FFF2-40B4-BE49-F238E27FC236}">
                <a16:creationId xmlns:a16="http://schemas.microsoft.com/office/drawing/2014/main" id="{E2EF2AB5-E3B4-4AEE-BB51-69F463036BE5}"/>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8196D708-5A20-43E8-9C9C-CA1C85271289}"/>
              </a:ext>
            </a:extLst>
          </p:cNvPr>
          <p:cNvSpPr>
            <a:spLocks noGrp="1"/>
          </p:cNvSpPr>
          <p:nvPr>
            <p:ph sz="half" idx="2"/>
          </p:nvPr>
        </p:nvSpPr>
        <p:spPr>
          <a:xfrm>
            <a:off x="228600" y="1981200"/>
            <a:ext cx="8686800" cy="4648200"/>
          </a:xfrm>
        </p:spPr>
        <p:txBody>
          <a:bodyPr>
            <a:normAutofit fontScale="25000" lnSpcReduction="20000"/>
          </a:bodyPr>
          <a:lstStyle/>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002060"/>
                </a:solidFill>
              </a:rPr>
              <a:t>The goal of detoxification, also called </a:t>
            </a:r>
            <a:r>
              <a:rPr lang="en-US" sz="8800" b="1">
                <a:solidFill>
                  <a:srgbClr val="FF0000"/>
                </a:solidFill>
              </a:rPr>
              <a:t>"detox" or withdrawal therapy</a:t>
            </a:r>
            <a:r>
              <a:rPr lang="en-US" sz="8800">
                <a:solidFill>
                  <a:srgbClr val="002060"/>
                </a:solidFill>
              </a:rPr>
              <a:t>, is to enable you to stop taking the addicting drug as quickly and safely as possible. </a:t>
            </a:r>
          </a:p>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C00000"/>
                </a:solidFill>
              </a:rPr>
              <a:t>For some people, it may be safe to undergo withdrawal therapy on an outpatient basis. </a:t>
            </a:r>
          </a:p>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002060"/>
                </a:solidFill>
              </a:rPr>
              <a:t>Others may need admission to a hospital or a residential treatment center.</a:t>
            </a:r>
          </a:p>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C00000"/>
                </a:solidFill>
              </a:rPr>
              <a:t>Withdrawal from different categories of drugs - such as Depressants, Stimulants or Opioids - produces different side effects and requires different approaches. </a:t>
            </a:r>
          </a:p>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002060"/>
                </a:solidFill>
              </a:rPr>
              <a:t>Detox may involve gradually reducing the dose of the drug or temporarily substituting other substances, such as Methadone, Buprenorphine, or a combination of Buprenorphine and Naloxone.</a:t>
            </a:r>
          </a:p>
          <a:p>
            <a:pPr marL="274320" indent="-274320" fontAlgn="auto">
              <a:lnSpc>
                <a:spcPct val="120000"/>
              </a:lnSpc>
              <a:spcBef>
                <a:spcPts val="300"/>
              </a:spcBef>
              <a:spcAft>
                <a:spcPts val="300"/>
              </a:spcAft>
              <a:buClr>
                <a:schemeClr val="accent3"/>
              </a:buClr>
              <a:buFont typeface="Wingdings 2"/>
              <a:buNone/>
              <a:defRPr/>
            </a:pPr>
            <a:r>
              <a:rPr lang="en-US" sz="8800">
                <a:solidFill>
                  <a:srgbClr val="C00000"/>
                </a:solidFill>
              </a:rPr>
              <a:t> 	</a:t>
            </a:r>
            <a:endParaRPr lang="en-US" sz="8800"/>
          </a:p>
          <a:p>
            <a:pPr marL="274320" indent="-274320" fontAlgn="auto">
              <a:lnSpc>
                <a:spcPct val="120000"/>
              </a:lnSpc>
              <a:spcAft>
                <a:spcPts val="0"/>
              </a:spcAft>
              <a:buClr>
                <a:schemeClr val="accent3"/>
              </a:buClr>
              <a:buFont typeface="Wingdings 2"/>
              <a:buNone/>
              <a:defRPr/>
            </a:pPr>
            <a:endParaRPr lang="en-US"/>
          </a:p>
        </p:txBody>
      </p:sp>
      <p:sp>
        <p:nvSpPr>
          <p:cNvPr id="31752" name="Rectangle 2">
            <a:extLst>
              <a:ext uri="{FF2B5EF4-FFF2-40B4-BE49-F238E27FC236}">
                <a16:creationId xmlns:a16="http://schemas.microsoft.com/office/drawing/2014/main" id="{0304B3E3-A1C1-47C7-92B5-35005B52A36E}"/>
              </a:ext>
            </a:extLst>
          </p:cNvPr>
          <p:cNvSpPr>
            <a:spLocks noGrp="1" noChangeArrowheads="1"/>
          </p:cNvSpPr>
          <p:nvPr>
            <p:ph type="title"/>
          </p:nvPr>
        </p:nvSpPr>
        <p:spPr>
          <a:xfrm>
            <a:off x="457200" y="1371600"/>
            <a:ext cx="8229600" cy="584200"/>
          </a:xfrm>
          <a:noFill/>
        </p:spPr>
        <p:txBody>
          <a:bodyPr lIns="91440" rIns="91440" bIns="45720" anchor="ctr">
            <a:spAutoFit/>
          </a:bodyPr>
          <a:lstStyle/>
          <a:p>
            <a:pPr algn="ctr"/>
            <a:r>
              <a:rPr lang="en-US" altLang="en-US" sz="3200" b="1">
                <a:solidFill>
                  <a:srgbClr val="00B050"/>
                </a:solidFill>
              </a:rPr>
              <a:t>DETOXIFICATION</a:t>
            </a:r>
            <a:endParaRPr lang="en-US" altLang="en-US" sz="3200">
              <a:solidFill>
                <a:srgbClr val="00B050"/>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3645FCB1-71E2-49FF-90CF-82BE0BCC0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C:\Users\Yogesh\Downloads\IMG-20180626-WA0147_2.jpg">
            <a:extLst>
              <a:ext uri="{FF2B5EF4-FFF2-40B4-BE49-F238E27FC236}">
                <a16:creationId xmlns:a16="http://schemas.microsoft.com/office/drawing/2014/main" id="{D03CCDE8-3E15-4E7B-B6A5-EDE93296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AutoShape 5" descr="India map flag icon logo Stock Photo: 67792594 - Alamy">
            <a:extLst>
              <a:ext uri="{FF2B5EF4-FFF2-40B4-BE49-F238E27FC236}">
                <a16:creationId xmlns:a16="http://schemas.microsoft.com/office/drawing/2014/main" id="{6CDAE3B6-641A-485F-B37D-6710EE942B4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2773" name="Picture 7" descr="http://www.pngmart.com/files/7/India-Map-Transparent-PNG.png">
            <a:extLst>
              <a:ext uri="{FF2B5EF4-FFF2-40B4-BE49-F238E27FC236}">
                <a16:creationId xmlns:a16="http://schemas.microsoft.com/office/drawing/2014/main" id="{9874260B-309E-44D4-86AA-0F27EA899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Picture Placeholder 8">
            <a:extLst>
              <a:ext uri="{FF2B5EF4-FFF2-40B4-BE49-F238E27FC236}">
                <a16:creationId xmlns:a16="http://schemas.microsoft.com/office/drawing/2014/main" id="{52AD4C15-E68D-4E60-8E96-AF1A8ECEAF9B}"/>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8" name="Rectangle 2">
            <a:extLst>
              <a:ext uri="{FF2B5EF4-FFF2-40B4-BE49-F238E27FC236}">
                <a16:creationId xmlns:a16="http://schemas.microsoft.com/office/drawing/2014/main" id="{6D2DF825-5519-4D60-83C3-E29C2EDD8A78}"/>
              </a:ext>
            </a:extLst>
          </p:cNvPr>
          <p:cNvSpPr>
            <a:spLocks noGrp="1" noChangeArrowheads="1"/>
          </p:cNvSpPr>
          <p:nvPr>
            <p:ph type="title"/>
          </p:nvPr>
        </p:nvSpPr>
        <p:spPr>
          <a:xfrm>
            <a:off x="457200" y="1295400"/>
            <a:ext cx="8305800" cy="584775"/>
          </a:xfrm>
          <a:ln>
            <a:miter lim="800000"/>
            <a:headEnd/>
            <a:tailEnd/>
          </a:ln>
        </p:spPr>
        <p:txBody>
          <a:bodyPr lIns="91440" rIns="91440" bIns="45720" anchor="ctr">
            <a:spAutoFit/>
          </a:bodyPr>
          <a:lstStyle/>
          <a:p>
            <a:pPr algn="ctr">
              <a:defRPr/>
            </a:pPr>
            <a:r>
              <a:rPr lang="en-US" sz="3200" b="1">
                <a:solidFill>
                  <a:srgbClr val="00B050"/>
                </a:solidFill>
                <a:cs typeface="Arial" pitchFamily="34" charset="0"/>
              </a:rPr>
              <a:t>PREVENTION PROGRAMMES</a:t>
            </a:r>
          </a:p>
        </p:txBody>
      </p:sp>
      <p:sp>
        <p:nvSpPr>
          <p:cNvPr id="32776" name="Rectangle 18">
            <a:extLst>
              <a:ext uri="{FF2B5EF4-FFF2-40B4-BE49-F238E27FC236}">
                <a16:creationId xmlns:a16="http://schemas.microsoft.com/office/drawing/2014/main" id="{5AAD03C7-5EF6-4F24-9D9B-13D7C49C7421}"/>
              </a:ext>
            </a:extLst>
          </p:cNvPr>
          <p:cNvSpPr>
            <a:spLocks noChangeArrowheads="1"/>
          </p:cNvSpPr>
          <p:nvPr/>
        </p:nvSpPr>
        <p:spPr bwMode="auto">
          <a:xfrm>
            <a:off x="304800" y="1752600"/>
            <a:ext cx="85344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just">
              <a:spcBef>
                <a:spcPts val="300"/>
              </a:spcBef>
              <a:spcAft>
                <a:spcPts val="300"/>
              </a:spcAft>
            </a:pPr>
            <a:r>
              <a:rPr lang="en-US" altLang="en-US" sz="2200">
                <a:solidFill>
                  <a:srgbClr val="002060"/>
                </a:solidFill>
              </a:rPr>
              <a:t>As with any disease, </a:t>
            </a:r>
            <a:r>
              <a:rPr lang="en-US" altLang="en-US" sz="2200" b="1">
                <a:solidFill>
                  <a:srgbClr val="002060"/>
                </a:solidFill>
              </a:rPr>
              <a:t>prevention</a:t>
            </a:r>
            <a:r>
              <a:rPr lang="en-US" altLang="en-US" sz="2200">
                <a:solidFill>
                  <a:srgbClr val="002060"/>
                </a:solidFill>
              </a:rPr>
              <a:t> is the best medicine. </a:t>
            </a:r>
          </a:p>
          <a:p>
            <a:pPr algn="just">
              <a:spcBef>
                <a:spcPts val="300"/>
              </a:spcBef>
              <a:spcAft>
                <a:spcPts val="300"/>
              </a:spcAft>
            </a:pPr>
            <a:r>
              <a:rPr lang="en-US" altLang="en-US" sz="2200">
                <a:solidFill>
                  <a:srgbClr val="C00000"/>
                </a:solidFill>
              </a:rPr>
              <a:t>Programmes for prevention of Drug abuse typically consists of </a:t>
            </a:r>
            <a:r>
              <a:rPr lang="en-US" altLang="en-US" sz="2200" b="1">
                <a:solidFill>
                  <a:srgbClr val="C00000"/>
                </a:solidFill>
              </a:rPr>
              <a:t>methods or activities </a:t>
            </a:r>
            <a:r>
              <a:rPr lang="en-US" altLang="en-US" sz="2200">
                <a:solidFill>
                  <a:srgbClr val="C00000"/>
                </a:solidFill>
              </a:rPr>
              <a:t>that seek </a:t>
            </a:r>
            <a:r>
              <a:rPr lang="en-US" altLang="en-US" sz="2200" b="1">
                <a:solidFill>
                  <a:srgbClr val="C00000"/>
                </a:solidFill>
              </a:rPr>
              <a:t>to reduce or deter </a:t>
            </a:r>
            <a:r>
              <a:rPr lang="en-US" altLang="en-US" sz="2200">
                <a:solidFill>
                  <a:srgbClr val="C00000"/>
                </a:solidFill>
              </a:rPr>
              <a:t>specific or predictable problems, </a:t>
            </a:r>
            <a:r>
              <a:rPr lang="en-US" altLang="en-US" sz="2200" b="1">
                <a:solidFill>
                  <a:srgbClr val="C00000"/>
                </a:solidFill>
              </a:rPr>
              <a:t>protect the current state of well-being</a:t>
            </a:r>
            <a:r>
              <a:rPr lang="en-US" altLang="en-US" sz="2200">
                <a:solidFill>
                  <a:srgbClr val="C00000"/>
                </a:solidFill>
              </a:rPr>
              <a:t>, or promote desired outcomes or behaviors.</a:t>
            </a:r>
          </a:p>
          <a:p>
            <a:pPr algn="just">
              <a:spcBef>
                <a:spcPts val="300"/>
              </a:spcBef>
              <a:spcAft>
                <a:spcPts val="300"/>
              </a:spcAft>
            </a:pPr>
            <a:r>
              <a:rPr lang="en-US" altLang="en-US" sz="2200" b="1">
                <a:solidFill>
                  <a:srgbClr val="002060"/>
                </a:solidFill>
              </a:rPr>
              <a:t>Substance Abuse Prevention</a:t>
            </a:r>
            <a:r>
              <a:rPr lang="en-US" altLang="en-US" sz="2200">
                <a:solidFill>
                  <a:srgbClr val="002060"/>
                </a:solidFill>
              </a:rPr>
              <a:t>, also known as </a:t>
            </a:r>
            <a:r>
              <a:rPr lang="en-US" altLang="en-US" sz="2200" b="1">
                <a:solidFill>
                  <a:srgbClr val="002060"/>
                </a:solidFill>
              </a:rPr>
              <a:t>drug abuse prevention</a:t>
            </a:r>
            <a:r>
              <a:rPr lang="en-US" altLang="en-US" sz="2200">
                <a:solidFill>
                  <a:srgbClr val="002060"/>
                </a:solidFill>
              </a:rPr>
              <a:t>, is a process that attempts to </a:t>
            </a:r>
            <a:r>
              <a:rPr lang="en-US" altLang="en-US" sz="2200" b="1">
                <a:solidFill>
                  <a:srgbClr val="002060"/>
                </a:solidFill>
              </a:rPr>
              <a:t>prevent</a:t>
            </a:r>
            <a:r>
              <a:rPr lang="en-US" altLang="en-US" sz="2200">
                <a:solidFill>
                  <a:srgbClr val="002060"/>
                </a:solidFill>
              </a:rPr>
              <a:t> the onset of </a:t>
            </a:r>
            <a:r>
              <a:rPr lang="en-US" altLang="en-US" sz="2200" b="1">
                <a:solidFill>
                  <a:srgbClr val="002060"/>
                </a:solidFill>
              </a:rPr>
              <a:t>substance</a:t>
            </a:r>
            <a:r>
              <a:rPr lang="en-US" altLang="en-US" sz="2200">
                <a:solidFill>
                  <a:srgbClr val="002060"/>
                </a:solidFill>
              </a:rPr>
              <a:t> use or limit the development of problems associated with using psychoactive substances. </a:t>
            </a:r>
          </a:p>
          <a:p>
            <a:pPr algn="just">
              <a:spcBef>
                <a:spcPts val="300"/>
              </a:spcBef>
              <a:spcAft>
                <a:spcPts val="300"/>
              </a:spcAft>
            </a:pPr>
            <a:r>
              <a:rPr lang="en-US" altLang="en-US" sz="2200" b="1">
                <a:solidFill>
                  <a:srgbClr val="C00000"/>
                </a:solidFill>
              </a:rPr>
              <a:t>Prevention</a:t>
            </a:r>
            <a:r>
              <a:rPr lang="en-US" altLang="en-US" sz="2200">
                <a:solidFill>
                  <a:srgbClr val="C00000"/>
                </a:solidFill>
              </a:rPr>
              <a:t> efforts may focus on the individual or their surroundings.</a:t>
            </a:r>
          </a:p>
          <a:p>
            <a:pPr algn="just">
              <a:spcBef>
                <a:spcPts val="300"/>
              </a:spcBef>
              <a:spcAft>
                <a:spcPts val="300"/>
              </a:spcAft>
            </a:pPr>
            <a:r>
              <a:rPr lang="en-US" altLang="en-US" sz="2200">
                <a:solidFill>
                  <a:srgbClr val="002060"/>
                </a:solidFill>
              </a:rPr>
              <a:t>Drug demand reduction programmes should emphasize on not stigmatizing addicts, but rather trying to educate people, particularly school and college students.</a:t>
            </a:r>
          </a:p>
          <a:p>
            <a:pPr algn="just"/>
            <a:endParaRPr lang="en-US" altLang="en-US">
              <a:solidFill>
                <a:srgbClr val="C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E9E4CE0E-78AA-4A44-BDDD-F55B89AC0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C:\Users\Yogesh\Downloads\IMG-20180626-WA0147_2.jpg">
            <a:extLst>
              <a:ext uri="{FF2B5EF4-FFF2-40B4-BE49-F238E27FC236}">
                <a16:creationId xmlns:a16="http://schemas.microsoft.com/office/drawing/2014/main" id="{EF7AC5DC-DABD-4F2B-984F-45BEE5399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5" descr="India map flag icon logo Stock Photo: 67792594 - Alamy">
            <a:extLst>
              <a:ext uri="{FF2B5EF4-FFF2-40B4-BE49-F238E27FC236}">
                <a16:creationId xmlns:a16="http://schemas.microsoft.com/office/drawing/2014/main" id="{4DE55038-26CA-4850-A606-7F391AAD150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6150" name="Picture 7" descr="http://www.pngmart.com/files/7/India-Map-Transparent-PNG.png">
            <a:extLst>
              <a:ext uri="{FF2B5EF4-FFF2-40B4-BE49-F238E27FC236}">
                <a16:creationId xmlns:a16="http://schemas.microsoft.com/office/drawing/2014/main" id="{02523BA1-D5AF-4668-BA82-064A22347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Picture Placeholder 8">
            <a:extLst>
              <a:ext uri="{FF2B5EF4-FFF2-40B4-BE49-F238E27FC236}">
                <a16:creationId xmlns:a16="http://schemas.microsoft.com/office/drawing/2014/main" id="{C8C97A92-DD52-4F0C-8C77-1D5F13CF4EE1}"/>
              </a:ext>
            </a:extLst>
          </p:cNvPr>
          <p:cNvSpPr txBox="1">
            <a:spLocks/>
          </p:cNvSpPr>
          <p:nvPr/>
        </p:nvSpPr>
        <p:spPr bwMode="auto">
          <a:xfrm>
            <a:off x="609600" y="19050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2200">
                <a:solidFill>
                  <a:srgbClr val="C00000"/>
                </a:solidFill>
              </a:rPr>
              <a:t>We have designed and developed following programmes to offer to the clubs wanting to be active in prevention activities for Addiction of Drug / Substance Abuse</a:t>
            </a:r>
          </a:p>
        </p:txBody>
      </p:sp>
      <p:sp>
        <p:nvSpPr>
          <p:cNvPr id="6152" name="Rectangle 2">
            <a:extLst>
              <a:ext uri="{FF2B5EF4-FFF2-40B4-BE49-F238E27FC236}">
                <a16:creationId xmlns:a16="http://schemas.microsoft.com/office/drawing/2014/main" id="{8F61EFA8-51EB-45B4-AA5E-239EFD6A79AF}"/>
              </a:ext>
            </a:extLst>
          </p:cNvPr>
          <p:cNvSpPr>
            <a:spLocks noGrp="1" noChangeArrowheads="1"/>
          </p:cNvSpPr>
          <p:nvPr>
            <p:ph type="title"/>
          </p:nvPr>
        </p:nvSpPr>
        <p:spPr>
          <a:xfrm>
            <a:off x="457200" y="1371600"/>
            <a:ext cx="8229600" cy="584200"/>
          </a:xfrm>
          <a:noFill/>
        </p:spPr>
        <p:txBody>
          <a:bodyPr lIns="91440" rIns="91440" bIns="45720" anchor="ctr">
            <a:spAutoFit/>
          </a:bodyPr>
          <a:lstStyle/>
          <a:p>
            <a:pPr algn="ctr"/>
            <a:r>
              <a:rPr lang="en-US" altLang="en-US" sz="3200" b="1">
                <a:solidFill>
                  <a:srgbClr val="00B050"/>
                </a:solidFill>
                <a:cs typeface="Arial" panose="020B0604020202020204" pitchFamily="34" charset="0"/>
              </a:rPr>
              <a:t>PREVENTION PROGRAMMES</a:t>
            </a:r>
          </a:p>
        </p:txBody>
      </p:sp>
      <p:graphicFrame>
        <p:nvGraphicFramePr>
          <p:cNvPr id="6146" name="Content Placeholder 17">
            <a:extLst>
              <a:ext uri="{FF2B5EF4-FFF2-40B4-BE49-F238E27FC236}">
                <a16:creationId xmlns:a16="http://schemas.microsoft.com/office/drawing/2014/main" id="{F4CA4C2B-6B3D-44BC-99BE-EF2B7EDB3C44}"/>
              </a:ext>
            </a:extLst>
          </p:cNvPr>
          <p:cNvGraphicFramePr>
            <a:graphicFrameLocks noGrp="1" noChangeAspect="1"/>
          </p:cNvGraphicFramePr>
          <p:nvPr>
            <p:ph sz="half" idx="2"/>
          </p:nvPr>
        </p:nvGraphicFramePr>
        <p:xfrm>
          <a:off x="609600" y="3124200"/>
          <a:ext cx="8153400" cy="3733800"/>
        </p:xfrm>
        <a:graphic>
          <a:graphicData uri="http://schemas.openxmlformats.org/presentationml/2006/ole">
            <mc:AlternateContent xmlns:mc="http://schemas.openxmlformats.org/markup-compatibility/2006">
              <mc:Choice xmlns:v="urn:schemas-microsoft-com:vml" Requires="v">
                <p:oleObj spid="_x0000_s6145" name="Document" r:id="rId6" imgW="6991032" imgH="4124819" progId="Word.Document.12">
                  <p:embed/>
                </p:oleObj>
              </mc:Choice>
              <mc:Fallback>
                <p:oleObj name="Document" r:id="rId6" imgW="6991032" imgH="4124819" progId="Word.Document.12">
                  <p:embed/>
                  <p:pic>
                    <p:nvPicPr>
                      <p:cNvPr id="6146" name="Content Placeholder 17">
                        <a:extLst>
                          <a:ext uri="{FF2B5EF4-FFF2-40B4-BE49-F238E27FC236}">
                            <a16:creationId xmlns:a16="http://schemas.microsoft.com/office/drawing/2014/main" id="{F4CA4C2B-6B3D-44BC-99BE-EF2B7EDB3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124200"/>
                        <a:ext cx="81534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6CB1C006-8066-4B65-8E69-1E880BE70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C:\Users\Yogesh\Downloads\IMG-20180626-WA0147_2.jpg">
            <a:extLst>
              <a:ext uri="{FF2B5EF4-FFF2-40B4-BE49-F238E27FC236}">
                <a16:creationId xmlns:a16="http://schemas.microsoft.com/office/drawing/2014/main" id="{703405BA-8C30-46BB-9F70-5F54D0297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AutoShape 5" descr="India map flag icon logo Stock Photo: 67792594 - Alamy">
            <a:extLst>
              <a:ext uri="{FF2B5EF4-FFF2-40B4-BE49-F238E27FC236}">
                <a16:creationId xmlns:a16="http://schemas.microsoft.com/office/drawing/2014/main" id="{615C5A85-2A02-41AC-A460-0BE43D7292A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3797" name="Picture 7" descr="http://www.pngmart.com/files/7/India-Map-Transparent-PNG.png">
            <a:extLst>
              <a:ext uri="{FF2B5EF4-FFF2-40B4-BE49-F238E27FC236}">
                <a16:creationId xmlns:a16="http://schemas.microsoft.com/office/drawing/2014/main" id="{8A1D124B-68A7-45D3-A344-AF06EAEBC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Picture Placeholder 8">
            <a:extLst>
              <a:ext uri="{FF2B5EF4-FFF2-40B4-BE49-F238E27FC236}">
                <a16:creationId xmlns:a16="http://schemas.microsoft.com/office/drawing/2014/main" id="{7D27C6DC-FAC0-4780-A24B-54293534EBB3}"/>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ADBAA2E3-613C-4459-9FF5-DA0A8F44BA08}"/>
              </a:ext>
            </a:extLst>
          </p:cNvPr>
          <p:cNvSpPr>
            <a:spLocks noGrp="1"/>
          </p:cNvSpPr>
          <p:nvPr>
            <p:ph sz="half" idx="2"/>
          </p:nvPr>
        </p:nvSpPr>
        <p:spPr>
          <a:xfrm>
            <a:off x="457200" y="1981200"/>
            <a:ext cx="8458200" cy="4648200"/>
          </a:xfrm>
        </p:spPr>
        <p:txBody>
          <a:bodyPr>
            <a:normAutofit fontScale="85000" lnSpcReduction="20000"/>
          </a:bodyPr>
          <a:lstStyle/>
          <a:p>
            <a:pPr marL="0" indent="0" fontAlgn="auto">
              <a:lnSpc>
                <a:spcPct val="120000"/>
              </a:lnSpc>
              <a:spcBef>
                <a:spcPts val="300"/>
              </a:spcBef>
              <a:spcAft>
                <a:spcPts val="300"/>
              </a:spcAft>
              <a:buClr>
                <a:schemeClr val="accent3"/>
              </a:buClr>
              <a:buFont typeface="Wingdings" pitchFamily="2" charset="2"/>
              <a:buChar char="v"/>
              <a:defRPr/>
            </a:pPr>
            <a:r>
              <a:rPr lang="en-US" sz="2400">
                <a:solidFill>
                  <a:srgbClr val="C00000"/>
                </a:solidFill>
              </a:rPr>
              <a:t>  	</a:t>
            </a:r>
            <a:r>
              <a:rPr lang="en-US">
                <a:solidFill>
                  <a:srgbClr val="C00000"/>
                </a:solidFill>
              </a:rPr>
              <a:t>Drug abuse has serious consequences in our homes,  schools, 	and communities. 	</a:t>
            </a:r>
          </a:p>
          <a:p>
            <a:pPr marL="0" indent="0" fontAlgn="auto">
              <a:lnSpc>
                <a:spcPct val="120000"/>
              </a:lnSpc>
              <a:spcBef>
                <a:spcPts val="300"/>
              </a:spcBef>
              <a:spcAft>
                <a:spcPts val="300"/>
              </a:spcAft>
              <a:buClr>
                <a:schemeClr val="accent3"/>
              </a:buClr>
              <a:buFont typeface="Wingdings" pitchFamily="2" charset="2"/>
              <a:buChar char="v"/>
              <a:defRPr/>
            </a:pPr>
            <a:r>
              <a:rPr lang="en-US">
                <a:solidFill>
                  <a:srgbClr val="C00000"/>
                </a:solidFill>
              </a:rPr>
              <a:t>	</a:t>
            </a:r>
            <a:r>
              <a:rPr lang="en-US">
                <a:solidFill>
                  <a:srgbClr val="002060"/>
                </a:solidFill>
              </a:rPr>
              <a:t>An active club can invite experts from the field and organize 	awareness lectures in schools and colleges  for the benefit of 	students community.</a:t>
            </a:r>
          </a:p>
          <a:p>
            <a:pPr marL="0" indent="0" fontAlgn="auto">
              <a:lnSpc>
                <a:spcPct val="120000"/>
              </a:lnSpc>
              <a:spcBef>
                <a:spcPts val="300"/>
              </a:spcBef>
              <a:spcAft>
                <a:spcPts val="300"/>
              </a:spcAft>
              <a:buClr>
                <a:schemeClr val="accent3"/>
              </a:buClr>
              <a:buFont typeface="Wingdings" pitchFamily="2" charset="2"/>
              <a:buChar char="v"/>
              <a:defRPr/>
            </a:pPr>
            <a:r>
              <a:rPr lang="en-US">
                <a:solidFill>
                  <a:srgbClr val="C00000"/>
                </a:solidFill>
              </a:rPr>
              <a:t>	Past recovered addict can be good advocate for prevention.</a:t>
            </a:r>
          </a:p>
          <a:p>
            <a:pPr marL="0" indent="0" fontAlgn="auto">
              <a:lnSpc>
                <a:spcPct val="120000"/>
              </a:lnSpc>
              <a:spcBef>
                <a:spcPts val="300"/>
              </a:spcBef>
              <a:spcAft>
                <a:spcPts val="300"/>
              </a:spcAft>
              <a:buClr>
                <a:schemeClr val="accent3"/>
              </a:buClr>
              <a:buFont typeface="Wingdings" pitchFamily="2" charset="2"/>
              <a:buChar char="v"/>
              <a:defRPr/>
            </a:pPr>
            <a:r>
              <a:rPr lang="en-US">
                <a:solidFill>
                  <a:srgbClr val="C00000"/>
                </a:solidFill>
              </a:rPr>
              <a:t>	</a:t>
            </a:r>
            <a:r>
              <a:rPr lang="en-US">
                <a:solidFill>
                  <a:srgbClr val="002060"/>
                </a:solidFill>
              </a:rPr>
              <a:t>Students may be motivated for  street plays on prevention.</a:t>
            </a:r>
          </a:p>
          <a:p>
            <a:pPr marL="0" indent="0" fontAlgn="auto">
              <a:lnSpc>
                <a:spcPct val="120000"/>
              </a:lnSpc>
              <a:spcBef>
                <a:spcPts val="300"/>
              </a:spcBef>
              <a:spcAft>
                <a:spcPts val="300"/>
              </a:spcAft>
              <a:buClr>
                <a:schemeClr val="accent3"/>
              </a:buClr>
              <a:buFont typeface="Wingdings" pitchFamily="2" charset="2"/>
              <a:buChar char="v"/>
              <a:defRPr/>
            </a:pPr>
            <a:r>
              <a:rPr lang="en-US">
                <a:solidFill>
                  <a:srgbClr val="C00000"/>
                </a:solidFill>
              </a:rPr>
              <a:t>	A poster competition can be organized.</a:t>
            </a:r>
          </a:p>
          <a:p>
            <a:pPr marL="0" indent="0" fontAlgn="auto">
              <a:lnSpc>
                <a:spcPct val="120000"/>
              </a:lnSpc>
              <a:spcBef>
                <a:spcPts val="300"/>
              </a:spcBef>
              <a:spcAft>
                <a:spcPts val="300"/>
              </a:spcAft>
              <a:buClr>
                <a:schemeClr val="accent3"/>
              </a:buClr>
              <a:buFont typeface="Wingdings" pitchFamily="2" charset="2"/>
              <a:buChar char="v"/>
              <a:defRPr/>
            </a:pPr>
            <a:r>
              <a:rPr lang="en-US">
                <a:solidFill>
                  <a:srgbClr val="C00000"/>
                </a:solidFill>
              </a:rPr>
              <a:t>	</a:t>
            </a:r>
            <a:r>
              <a:rPr lang="en-US">
                <a:solidFill>
                  <a:srgbClr val="002060"/>
                </a:solidFill>
              </a:rPr>
              <a:t>Videos can be played in schools / class on the addiction 	prevention subject.</a:t>
            </a:r>
          </a:p>
          <a:p>
            <a:pPr marL="0" indent="0" fontAlgn="auto">
              <a:lnSpc>
                <a:spcPct val="120000"/>
              </a:lnSpc>
              <a:spcBef>
                <a:spcPts val="300"/>
              </a:spcBef>
              <a:spcAft>
                <a:spcPts val="300"/>
              </a:spcAft>
              <a:buClr>
                <a:schemeClr val="accent3"/>
              </a:buClr>
              <a:buFont typeface="Wingdings" pitchFamily="2" charset="2"/>
              <a:buChar char="v"/>
              <a:defRPr/>
            </a:pPr>
            <a:r>
              <a:rPr lang="en-US">
                <a:solidFill>
                  <a:srgbClr val="002060"/>
                </a:solidFill>
              </a:rPr>
              <a:t> 	</a:t>
            </a:r>
            <a:r>
              <a:rPr lang="en-US">
                <a:solidFill>
                  <a:srgbClr val="C00000"/>
                </a:solidFill>
              </a:rPr>
              <a:t>Debates and Essay competitions can be organized with the 	incentives of a trophy and certificates of participations.</a:t>
            </a:r>
          </a:p>
          <a:p>
            <a:pPr marL="0" indent="0" fontAlgn="auto">
              <a:lnSpc>
                <a:spcPct val="120000"/>
              </a:lnSpc>
              <a:spcBef>
                <a:spcPts val="300"/>
              </a:spcBef>
              <a:spcAft>
                <a:spcPts val="300"/>
              </a:spcAft>
              <a:buClr>
                <a:schemeClr val="accent3"/>
              </a:buClr>
              <a:buFont typeface="Wingdings 2"/>
              <a:buNone/>
              <a:defRPr/>
            </a:pPr>
            <a:endParaRPr lang="en-US"/>
          </a:p>
          <a:p>
            <a:pPr marL="274320" indent="-274320" fontAlgn="auto">
              <a:spcAft>
                <a:spcPts val="0"/>
              </a:spcAft>
              <a:buClr>
                <a:schemeClr val="accent3"/>
              </a:buClr>
              <a:buFont typeface="Wingdings 2"/>
              <a:buNone/>
              <a:defRPr/>
            </a:pPr>
            <a:endParaRPr lang="en-US"/>
          </a:p>
        </p:txBody>
      </p:sp>
      <p:sp>
        <p:nvSpPr>
          <p:cNvPr id="33800" name="Rectangle 2">
            <a:extLst>
              <a:ext uri="{FF2B5EF4-FFF2-40B4-BE49-F238E27FC236}">
                <a16:creationId xmlns:a16="http://schemas.microsoft.com/office/drawing/2014/main" id="{170DFF95-9503-4D23-B563-5D405991FEAC}"/>
              </a:ext>
            </a:extLst>
          </p:cNvPr>
          <p:cNvSpPr>
            <a:spLocks noGrp="1" noChangeArrowheads="1"/>
          </p:cNvSpPr>
          <p:nvPr>
            <p:ph type="title"/>
          </p:nvPr>
        </p:nvSpPr>
        <p:spPr>
          <a:xfrm>
            <a:off x="457200" y="1371600"/>
            <a:ext cx="8229600" cy="584200"/>
          </a:xfrm>
          <a:noFill/>
        </p:spPr>
        <p:txBody>
          <a:bodyPr lIns="91440" rIns="91440" bIns="45720" anchor="ctr">
            <a:spAutoFit/>
          </a:bodyPr>
          <a:lstStyle/>
          <a:p>
            <a:pPr algn="ctr"/>
            <a:r>
              <a:rPr lang="en-US" altLang="en-US" sz="3200" b="1">
                <a:solidFill>
                  <a:srgbClr val="00B050"/>
                </a:solidFill>
                <a:cs typeface="Arial" panose="020B0604020202020204" pitchFamily="34" charset="0"/>
              </a:rPr>
              <a:t>WORKSHOPS AND LECTURES IN COMMUNITY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34D43655-2ABB-47D7-A0E4-6FCE9EDCA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descr="C:\Users\Yogesh\Downloads\IMG-20180626-WA0147_2.jpg">
            <a:extLst>
              <a:ext uri="{FF2B5EF4-FFF2-40B4-BE49-F238E27FC236}">
                <a16:creationId xmlns:a16="http://schemas.microsoft.com/office/drawing/2014/main" id="{C14D3406-0130-4B87-A551-6CC8CE026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AutoShape 5" descr="India map flag icon logo Stock Photo: 67792594 - Alamy">
            <a:extLst>
              <a:ext uri="{FF2B5EF4-FFF2-40B4-BE49-F238E27FC236}">
                <a16:creationId xmlns:a16="http://schemas.microsoft.com/office/drawing/2014/main" id="{F27A37AD-692F-4456-BE0C-4AC4AF3F048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7174" name="Picture 7" descr="http://www.pngmart.com/files/7/India-Map-Transparent-PNG.png">
            <a:extLst>
              <a:ext uri="{FF2B5EF4-FFF2-40B4-BE49-F238E27FC236}">
                <a16:creationId xmlns:a16="http://schemas.microsoft.com/office/drawing/2014/main" id="{1FBC4BEC-AB7F-41ED-944F-2026335CEE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Picture Placeholder 8">
            <a:extLst>
              <a:ext uri="{FF2B5EF4-FFF2-40B4-BE49-F238E27FC236}">
                <a16:creationId xmlns:a16="http://schemas.microsoft.com/office/drawing/2014/main" id="{ADFEBD16-9882-4C70-8CF7-191D2DB9A03B}"/>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76" name="Rectangle 2">
            <a:extLst>
              <a:ext uri="{FF2B5EF4-FFF2-40B4-BE49-F238E27FC236}">
                <a16:creationId xmlns:a16="http://schemas.microsoft.com/office/drawing/2014/main" id="{F0FC5E81-9E1E-447B-A3CE-6DA7BA33515C}"/>
              </a:ext>
            </a:extLst>
          </p:cNvPr>
          <p:cNvSpPr>
            <a:spLocks noGrp="1" noChangeArrowheads="1"/>
          </p:cNvSpPr>
          <p:nvPr>
            <p:ph type="title"/>
          </p:nvPr>
        </p:nvSpPr>
        <p:spPr>
          <a:xfrm>
            <a:off x="457200" y="1447800"/>
            <a:ext cx="8229600" cy="584200"/>
          </a:xfrm>
          <a:noFill/>
        </p:spPr>
        <p:txBody>
          <a:bodyPr lIns="91440" rIns="91440" bIns="45720" anchor="ctr">
            <a:spAutoFit/>
          </a:bodyPr>
          <a:lstStyle/>
          <a:p>
            <a:pPr algn="ctr"/>
            <a:r>
              <a:rPr lang="en-US" altLang="en-US" sz="3200" b="1">
                <a:solidFill>
                  <a:srgbClr val="00B050"/>
                </a:solidFill>
                <a:cs typeface="Arial" panose="020B0604020202020204" pitchFamily="34" charset="0"/>
              </a:rPr>
              <a:t>MINI UNPLUGGED WORKSHOPS</a:t>
            </a:r>
            <a:endParaRPr lang="en-US" altLang="en-US" sz="3200">
              <a:solidFill>
                <a:srgbClr val="00B050"/>
              </a:solidFill>
              <a:cs typeface="Arial" panose="020B0604020202020204" pitchFamily="34" charset="0"/>
            </a:endParaRPr>
          </a:p>
        </p:txBody>
      </p:sp>
      <p:sp>
        <p:nvSpPr>
          <p:cNvPr id="14" name="Content Placeholder 13">
            <a:extLst>
              <a:ext uri="{FF2B5EF4-FFF2-40B4-BE49-F238E27FC236}">
                <a16:creationId xmlns:a16="http://schemas.microsoft.com/office/drawing/2014/main" id="{DEBC6891-2F90-46EA-9CCA-4547B17A8D98}"/>
              </a:ext>
            </a:extLst>
          </p:cNvPr>
          <p:cNvSpPr>
            <a:spLocks noGrp="1"/>
          </p:cNvSpPr>
          <p:nvPr>
            <p:ph sz="half" idx="1"/>
          </p:nvPr>
        </p:nvSpPr>
        <p:spPr>
          <a:xfrm>
            <a:off x="457200" y="1920875"/>
            <a:ext cx="4038600" cy="4433888"/>
          </a:xfrm>
        </p:spPr>
        <p:txBody>
          <a:bodyPr>
            <a:normAutofit fontScale="92500" lnSpcReduction="10000"/>
          </a:bodyPr>
          <a:lstStyle/>
          <a:p>
            <a:pPr marL="274320" indent="-274320" fontAlgn="auto">
              <a:spcAft>
                <a:spcPts val="0"/>
              </a:spcAft>
              <a:buClr>
                <a:schemeClr val="accent3"/>
              </a:buClr>
              <a:buFont typeface="Wingdings 2"/>
              <a:buNone/>
              <a:defRPr/>
            </a:pPr>
            <a:r>
              <a:rPr lang="en-US" sz="5100">
                <a:solidFill>
                  <a:srgbClr val="C00000"/>
                </a:solidFill>
              </a:rPr>
              <a:t>	</a:t>
            </a:r>
            <a:endParaRPr lang="en-US" sz="5100"/>
          </a:p>
          <a:p>
            <a:pPr marL="274320" indent="-274320" fontAlgn="auto">
              <a:lnSpc>
                <a:spcPct val="120000"/>
              </a:lnSpc>
              <a:spcAft>
                <a:spcPts val="0"/>
              </a:spcAft>
              <a:buClr>
                <a:schemeClr val="accent3"/>
              </a:buClr>
              <a:buFont typeface="Wingdings 2"/>
              <a:buNone/>
              <a:defRPr/>
            </a:pPr>
            <a:endParaRPr lang="en-US"/>
          </a:p>
        </p:txBody>
      </p:sp>
      <p:sp>
        <p:nvSpPr>
          <p:cNvPr id="11" name="Content Placeholder 10">
            <a:extLst>
              <a:ext uri="{FF2B5EF4-FFF2-40B4-BE49-F238E27FC236}">
                <a16:creationId xmlns:a16="http://schemas.microsoft.com/office/drawing/2014/main" id="{004B69FA-E8BC-4528-9C11-4B0F42EADF3F}"/>
              </a:ext>
            </a:extLst>
          </p:cNvPr>
          <p:cNvSpPr>
            <a:spLocks noGrp="1"/>
          </p:cNvSpPr>
          <p:nvPr>
            <p:ph sz="half" idx="2"/>
          </p:nvPr>
        </p:nvSpPr>
        <p:spPr>
          <a:xfrm>
            <a:off x="4038600" y="2133600"/>
            <a:ext cx="4648200" cy="4572000"/>
          </a:xfrm>
        </p:spPr>
        <p:txBody>
          <a:bodyPr>
            <a:normAutofit fontScale="92500" lnSpcReduction="10000"/>
          </a:bodyPr>
          <a:lstStyle/>
          <a:p>
            <a:pPr marL="274320" indent="-274320" algn="ctr" fontAlgn="auto">
              <a:spcAft>
                <a:spcPts val="0"/>
              </a:spcAft>
              <a:buClr>
                <a:schemeClr val="accent3"/>
              </a:buClr>
              <a:buFont typeface="Wingdings 2"/>
              <a:buNone/>
              <a:defRPr/>
            </a:pPr>
            <a:r>
              <a:rPr lang="en-US" b="1">
                <a:solidFill>
                  <a:srgbClr val="FF0000"/>
                </a:solidFill>
              </a:rPr>
              <a:t>What is UNPLUGGED?</a:t>
            </a:r>
          </a:p>
          <a:p>
            <a:pPr marL="274320" indent="-274320" fontAlgn="auto">
              <a:spcAft>
                <a:spcPts val="0"/>
              </a:spcAft>
              <a:buClr>
                <a:schemeClr val="accent3"/>
              </a:buClr>
              <a:buFont typeface="Wingdings" pitchFamily="2" charset="2"/>
              <a:buChar char="v"/>
              <a:defRPr/>
            </a:pPr>
            <a:r>
              <a:rPr lang="en-US">
                <a:solidFill>
                  <a:srgbClr val="C00000"/>
                </a:solidFill>
              </a:rPr>
              <a:t>Unplugged is a drug (including alcohol, tobacco, etc.) prevention programme initiated by the EU-DAP (European Union Drug Abuse Prevention) that attempts to address this need.</a:t>
            </a:r>
          </a:p>
          <a:p>
            <a:pPr marL="274320" indent="-274320" fontAlgn="auto">
              <a:spcAft>
                <a:spcPts val="0"/>
              </a:spcAft>
              <a:buClr>
                <a:schemeClr val="accent3"/>
              </a:buClr>
              <a:buFont typeface="Wingdings" pitchFamily="2" charset="2"/>
              <a:buChar char="v"/>
              <a:defRPr/>
            </a:pPr>
            <a:r>
              <a:rPr lang="en-US">
                <a:solidFill>
                  <a:srgbClr val="002060"/>
                </a:solidFill>
              </a:rPr>
              <a:t>Unplugged is researched and developed by collaboration of   7 European Countries’ Universities under guidance of EU-DAP</a:t>
            </a:r>
          </a:p>
          <a:p>
            <a:pPr marL="274320" indent="-274320" fontAlgn="auto">
              <a:spcAft>
                <a:spcPts val="0"/>
              </a:spcAft>
              <a:buClr>
                <a:schemeClr val="accent3"/>
              </a:buClr>
              <a:buFont typeface="Wingdings 2"/>
              <a:buChar char=""/>
              <a:defRPr/>
            </a:pPr>
            <a:endParaRPr lang="en-US"/>
          </a:p>
        </p:txBody>
      </p:sp>
      <p:graphicFrame>
        <p:nvGraphicFramePr>
          <p:cNvPr id="7170" name="Object 3">
            <a:extLst>
              <a:ext uri="{FF2B5EF4-FFF2-40B4-BE49-F238E27FC236}">
                <a16:creationId xmlns:a16="http://schemas.microsoft.com/office/drawing/2014/main" id="{BED8B51E-CC64-4A3F-907A-DF9A7953AD1E}"/>
              </a:ext>
            </a:extLst>
          </p:cNvPr>
          <p:cNvGraphicFramePr>
            <a:graphicFrameLocks noChangeAspect="1"/>
          </p:cNvGraphicFramePr>
          <p:nvPr/>
        </p:nvGraphicFramePr>
        <p:xfrm>
          <a:off x="533400" y="2057400"/>
          <a:ext cx="3351213" cy="4648200"/>
        </p:xfrm>
        <a:graphic>
          <a:graphicData uri="http://schemas.openxmlformats.org/presentationml/2006/ole">
            <mc:AlternateContent xmlns:mc="http://schemas.openxmlformats.org/markup-compatibility/2006">
              <mc:Choice xmlns:v="urn:schemas-microsoft-com:vml" Requires="v">
                <p:oleObj spid="_x0000_s7169" name="Document" r:id="rId6" imgW="5942845" imgH="8243869" progId="Word.Document.12">
                  <p:embed/>
                </p:oleObj>
              </mc:Choice>
              <mc:Fallback>
                <p:oleObj name="Document" r:id="rId6" imgW="5942845" imgH="8243869" progId="Word.Document.12">
                  <p:embed/>
                  <p:pic>
                    <p:nvPicPr>
                      <p:cNvPr id="7170" name="Object 3">
                        <a:extLst>
                          <a:ext uri="{FF2B5EF4-FFF2-40B4-BE49-F238E27FC236}">
                            <a16:creationId xmlns:a16="http://schemas.microsoft.com/office/drawing/2014/main" id="{BED8B51E-CC64-4A3F-907A-DF9A7953AD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057400"/>
                        <a:ext cx="3351213"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AB9EE7EA-EC83-4BF7-AED4-3AA7F5A2B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descr="C:\Users\Yogesh\Downloads\IMG-20180626-WA0147_2.jpg">
            <a:extLst>
              <a:ext uri="{FF2B5EF4-FFF2-40B4-BE49-F238E27FC236}">
                <a16:creationId xmlns:a16="http://schemas.microsoft.com/office/drawing/2014/main" id="{BB17E440-0797-49C2-9CE1-A4E503A6A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AutoShape 5" descr="India map flag icon logo Stock Photo: 67792594 - Alamy">
            <a:extLst>
              <a:ext uri="{FF2B5EF4-FFF2-40B4-BE49-F238E27FC236}">
                <a16:creationId xmlns:a16="http://schemas.microsoft.com/office/drawing/2014/main" id="{5204C96E-8332-48AB-8EA0-5AA63336D87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4821" name="Picture 7" descr="http://www.pngmart.com/files/7/India-Map-Transparent-PNG.png">
            <a:extLst>
              <a:ext uri="{FF2B5EF4-FFF2-40B4-BE49-F238E27FC236}">
                <a16:creationId xmlns:a16="http://schemas.microsoft.com/office/drawing/2014/main" id="{63672606-A511-47DD-A88F-73C04B0D5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Picture Placeholder 8">
            <a:extLst>
              <a:ext uri="{FF2B5EF4-FFF2-40B4-BE49-F238E27FC236}">
                <a16:creationId xmlns:a16="http://schemas.microsoft.com/office/drawing/2014/main" id="{AA9A07C5-F905-4338-A636-8E4494943D96}"/>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23" name="Content Placeholder 13">
            <a:extLst>
              <a:ext uri="{FF2B5EF4-FFF2-40B4-BE49-F238E27FC236}">
                <a16:creationId xmlns:a16="http://schemas.microsoft.com/office/drawing/2014/main" id="{FE4D7CC5-0016-4904-8F68-521D76B869FE}"/>
              </a:ext>
            </a:extLst>
          </p:cNvPr>
          <p:cNvSpPr>
            <a:spLocks noGrp="1"/>
          </p:cNvSpPr>
          <p:nvPr>
            <p:ph sz="half" idx="2"/>
          </p:nvPr>
        </p:nvSpPr>
        <p:spPr>
          <a:xfrm>
            <a:off x="0" y="1752600"/>
            <a:ext cx="8991600" cy="5105400"/>
          </a:xfrm>
        </p:spPr>
        <p:txBody>
          <a:bodyPr/>
          <a:lstStyle/>
          <a:p>
            <a:pPr algn="just">
              <a:spcBef>
                <a:spcPts val="300"/>
              </a:spcBef>
              <a:spcAft>
                <a:spcPts val="300"/>
              </a:spcAft>
              <a:buFont typeface="Wingdings" panose="05000000000000000000" pitchFamily="2" charset="2"/>
              <a:buChar char="v"/>
            </a:pPr>
            <a:r>
              <a:rPr lang="en-US" altLang="en-US" sz="2100">
                <a:solidFill>
                  <a:srgbClr val="C00000"/>
                </a:solidFill>
              </a:rPr>
              <a:t>  	</a:t>
            </a:r>
            <a:r>
              <a:rPr lang="en-US" altLang="en-US" sz="2400">
                <a:solidFill>
                  <a:srgbClr val="C00000"/>
                </a:solidFill>
              </a:rPr>
              <a:t>Unplugged programme targets school children between 12 	to 14 years of age.  </a:t>
            </a:r>
          </a:p>
          <a:p>
            <a:pPr algn="just">
              <a:spcBef>
                <a:spcPts val="300"/>
              </a:spcBef>
              <a:spcAft>
                <a:spcPts val="300"/>
              </a:spcAft>
              <a:buFont typeface="Wingdings" panose="05000000000000000000" pitchFamily="2" charset="2"/>
              <a:buChar char="v"/>
            </a:pPr>
            <a:r>
              <a:rPr lang="en-US" altLang="en-US" sz="2400">
                <a:solidFill>
                  <a:srgbClr val="C00000"/>
                </a:solidFill>
              </a:rPr>
              <a:t>  	</a:t>
            </a:r>
            <a:r>
              <a:rPr lang="en-US" altLang="en-US" sz="2400">
                <a:solidFill>
                  <a:srgbClr val="002060"/>
                </a:solidFill>
              </a:rPr>
              <a:t>It is based on a social influences approach, and aims to 	promote positive social and health behavior generally, and 	substance abuse prevention in particular. </a:t>
            </a:r>
          </a:p>
          <a:p>
            <a:pPr algn="just">
              <a:spcBef>
                <a:spcPts val="300"/>
              </a:spcBef>
              <a:spcAft>
                <a:spcPts val="300"/>
              </a:spcAft>
              <a:buFont typeface="Wingdings" panose="05000000000000000000" pitchFamily="2" charset="2"/>
              <a:buChar char="v"/>
            </a:pPr>
            <a:r>
              <a:rPr lang="en-US" altLang="en-US" sz="2400">
                <a:solidFill>
                  <a:srgbClr val="C00000"/>
                </a:solidFill>
              </a:rPr>
              <a:t>  	Where already adapted, it has shown outcomes such as 	delay in onset of drug use and reduction of use of alcohol, 	tobacco, etc. </a:t>
            </a:r>
          </a:p>
          <a:p>
            <a:pPr algn="just">
              <a:spcBef>
                <a:spcPts val="300"/>
              </a:spcBef>
              <a:spcAft>
                <a:spcPts val="300"/>
              </a:spcAft>
              <a:buFont typeface="Wingdings" panose="05000000000000000000" pitchFamily="2" charset="2"/>
              <a:buChar char="v"/>
            </a:pPr>
            <a:r>
              <a:rPr lang="en-US" altLang="en-US" sz="2400">
                <a:solidFill>
                  <a:srgbClr val="C00000"/>
                </a:solidFill>
              </a:rPr>
              <a:t> 	</a:t>
            </a:r>
            <a:r>
              <a:rPr lang="en-US" altLang="en-US" sz="2400">
                <a:solidFill>
                  <a:srgbClr val="002060"/>
                </a:solidFill>
              </a:rPr>
              <a:t>It was introduced by RC Mumbai Ghatkopar as </a:t>
            </a:r>
            <a:r>
              <a:rPr lang="en-US" altLang="en-US" sz="2400" b="1">
                <a:solidFill>
                  <a:srgbClr val="002060"/>
                </a:solidFill>
              </a:rPr>
              <a:t>‘Training of 	the Trainers’</a:t>
            </a:r>
          </a:p>
          <a:p>
            <a:pPr algn="just">
              <a:spcBef>
                <a:spcPts val="300"/>
              </a:spcBef>
              <a:spcAft>
                <a:spcPts val="300"/>
              </a:spcAft>
              <a:buFont typeface="Wingdings" panose="05000000000000000000" pitchFamily="2" charset="2"/>
              <a:buChar char="v"/>
            </a:pPr>
            <a:r>
              <a:rPr lang="en-US" altLang="en-US" sz="2400">
                <a:solidFill>
                  <a:srgbClr val="C00000"/>
                </a:solidFill>
              </a:rPr>
              <a:t>  	Trained teachers in turn will conduct the programme in 	their schools for 7</a:t>
            </a:r>
            <a:r>
              <a:rPr lang="en-US" altLang="en-US" sz="2400" baseline="30000">
                <a:solidFill>
                  <a:srgbClr val="C00000"/>
                </a:solidFill>
              </a:rPr>
              <a:t>th</a:t>
            </a:r>
            <a:r>
              <a:rPr lang="en-US" altLang="en-US" sz="2400">
                <a:solidFill>
                  <a:srgbClr val="C00000"/>
                </a:solidFill>
              </a:rPr>
              <a:t> to 9</a:t>
            </a:r>
            <a:r>
              <a:rPr lang="en-US" altLang="en-US" sz="2400" baseline="30000">
                <a:solidFill>
                  <a:srgbClr val="C00000"/>
                </a:solidFill>
              </a:rPr>
              <a:t>th</a:t>
            </a:r>
            <a:r>
              <a:rPr lang="en-US" altLang="en-US" sz="2400">
                <a:solidFill>
                  <a:srgbClr val="C00000"/>
                </a:solidFill>
              </a:rPr>
              <a:t> standard students, ie 12 to 14 years 	children.	</a:t>
            </a:r>
            <a:endParaRPr lang="en-US" altLang="en-US" sz="2400"/>
          </a:p>
          <a:p>
            <a:pPr>
              <a:lnSpc>
                <a:spcPct val="120000"/>
              </a:lnSpc>
              <a:buFont typeface="Wingdings 2" panose="05020102010507070707" pitchFamily="18" charset="2"/>
              <a:buNone/>
            </a:pPr>
            <a:endParaRPr lang="en-US" altLang="en-US" sz="2100"/>
          </a:p>
        </p:txBody>
      </p:sp>
      <p:sp>
        <p:nvSpPr>
          <p:cNvPr id="34824" name="Rectangle 2">
            <a:extLst>
              <a:ext uri="{FF2B5EF4-FFF2-40B4-BE49-F238E27FC236}">
                <a16:creationId xmlns:a16="http://schemas.microsoft.com/office/drawing/2014/main" id="{071D2813-72F6-4793-93BB-6FF2706DFC59}"/>
              </a:ext>
            </a:extLst>
          </p:cNvPr>
          <p:cNvSpPr>
            <a:spLocks noGrp="1" noChangeArrowheads="1"/>
          </p:cNvSpPr>
          <p:nvPr>
            <p:ph type="title"/>
          </p:nvPr>
        </p:nvSpPr>
        <p:spPr>
          <a:xfrm>
            <a:off x="457200" y="1371600"/>
            <a:ext cx="8229600" cy="461963"/>
          </a:xfrm>
          <a:noFill/>
        </p:spPr>
        <p:txBody>
          <a:bodyPr lIns="91440" rIns="91440" bIns="45720" anchor="ctr">
            <a:spAutoFit/>
          </a:bodyPr>
          <a:lstStyle/>
          <a:p>
            <a:pPr algn="ctr"/>
            <a:r>
              <a:rPr lang="en-US" altLang="en-US" sz="2400" b="1">
                <a:solidFill>
                  <a:srgbClr val="00B050"/>
                </a:solidFill>
                <a:cs typeface="Arial" panose="020B0604020202020204" pitchFamily="34" charset="0"/>
              </a:rPr>
              <a:t>WHAT IS UNPLUGGED PROGRAMME?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C:\Users\Yogesh\AppData\Local\Temp\IMG_1448.JPG">
            <a:extLst>
              <a:ext uri="{FF2B5EF4-FFF2-40B4-BE49-F238E27FC236}">
                <a16:creationId xmlns:a16="http://schemas.microsoft.com/office/drawing/2014/main" id="{66972D1A-6E86-4DDE-A54F-30D6A568D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58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FB72AA48-24A7-480C-BF8A-3D1179F28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C:\Users\Yogesh\Downloads\IMG-20180626-WA0147_2.jpg">
            <a:extLst>
              <a:ext uri="{FF2B5EF4-FFF2-40B4-BE49-F238E27FC236}">
                <a16:creationId xmlns:a16="http://schemas.microsoft.com/office/drawing/2014/main" id="{16225BB6-93FF-4F87-8999-6DBF4E550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5" descr="India map flag icon logo Stock Photo: 67792594 - Alamy">
            <a:extLst>
              <a:ext uri="{FF2B5EF4-FFF2-40B4-BE49-F238E27FC236}">
                <a16:creationId xmlns:a16="http://schemas.microsoft.com/office/drawing/2014/main" id="{F19E3E69-E14A-4A75-950C-DF94C2239C3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6869" name="Picture 7" descr="http://www.pngmart.com/files/7/India-Map-Transparent-PNG.png">
            <a:extLst>
              <a:ext uri="{FF2B5EF4-FFF2-40B4-BE49-F238E27FC236}">
                <a16:creationId xmlns:a16="http://schemas.microsoft.com/office/drawing/2014/main" id="{57B80D5C-17C4-4AED-92C1-B0634EBFE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Picture Placeholder 8">
            <a:extLst>
              <a:ext uri="{FF2B5EF4-FFF2-40B4-BE49-F238E27FC236}">
                <a16:creationId xmlns:a16="http://schemas.microsoft.com/office/drawing/2014/main" id="{43A3650F-FC29-4F03-B8A3-D7F84B51CF42}"/>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71" name="Title 8">
            <a:extLst>
              <a:ext uri="{FF2B5EF4-FFF2-40B4-BE49-F238E27FC236}">
                <a16:creationId xmlns:a16="http://schemas.microsoft.com/office/drawing/2014/main" id="{FDC59EF7-E896-4B32-812A-9CC69A033EA7}"/>
              </a:ext>
            </a:extLst>
          </p:cNvPr>
          <p:cNvSpPr>
            <a:spLocks noGrp="1"/>
          </p:cNvSpPr>
          <p:nvPr>
            <p:ph type="title"/>
          </p:nvPr>
        </p:nvSpPr>
        <p:spPr>
          <a:xfrm>
            <a:off x="457200" y="1371600"/>
            <a:ext cx="8229600" cy="381000"/>
          </a:xfrm>
        </p:spPr>
        <p:txBody>
          <a:bodyPr/>
          <a:lstStyle/>
          <a:p>
            <a:pPr algn="ctr"/>
            <a:r>
              <a:rPr lang="en-US" altLang="en-US" sz="3200" b="1">
                <a:solidFill>
                  <a:srgbClr val="00B050"/>
                </a:solidFill>
              </a:rPr>
              <a:t>MINI UNPLUGGED</a:t>
            </a:r>
          </a:p>
        </p:txBody>
      </p:sp>
      <p:sp>
        <p:nvSpPr>
          <p:cNvPr id="10" name="Content Placeholder 9">
            <a:extLst>
              <a:ext uri="{FF2B5EF4-FFF2-40B4-BE49-F238E27FC236}">
                <a16:creationId xmlns:a16="http://schemas.microsoft.com/office/drawing/2014/main" id="{6294C8B4-6CB4-4059-BDEC-36B390FB031B}"/>
              </a:ext>
            </a:extLst>
          </p:cNvPr>
          <p:cNvSpPr>
            <a:spLocks noGrp="1"/>
          </p:cNvSpPr>
          <p:nvPr>
            <p:ph idx="1"/>
          </p:nvPr>
        </p:nvSpPr>
        <p:spPr>
          <a:xfrm>
            <a:off x="228600" y="1752600"/>
            <a:ext cx="8686800" cy="4953000"/>
          </a:xfrm>
        </p:spPr>
        <p:txBody>
          <a:bodyPr>
            <a:normAutofit fontScale="25000" lnSpcReduction="20000"/>
          </a:bodyPr>
          <a:lstStyle/>
          <a:p>
            <a:pPr marL="274320" indent="-274320" fontAlgn="auto">
              <a:lnSpc>
                <a:spcPct val="120000"/>
              </a:lnSpc>
              <a:spcBef>
                <a:spcPts val="0"/>
              </a:spcBef>
              <a:spcAft>
                <a:spcPts val="0"/>
              </a:spcAft>
              <a:buClr>
                <a:schemeClr val="accent3"/>
              </a:buClr>
              <a:buFont typeface="Wingdings" pitchFamily="2" charset="2"/>
              <a:buChar char="v"/>
              <a:defRPr/>
            </a:pPr>
            <a:r>
              <a:rPr lang="en-US" sz="8800">
                <a:solidFill>
                  <a:srgbClr val="C00000"/>
                </a:solidFill>
              </a:rPr>
              <a:t>With the inputs from Dr. Anuradha - a trained Unplugged professional and Professor and Head, Department of Psychology, Associate Dean, Humanities, SNDT WU, Trustee and Consultant, Institute for Psychological Health, Thane a Round Table for discussions was conducted on the limitation of Indian School’s culture.</a:t>
            </a:r>
          </a:p>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002060"/>
                </a:solidFill>
              </a:rPr>
              <a:t>As an outcome of these discussions a condensed version of the entire Unplugged programme has been now developed which can be implemented for one day and ensuring all the elements of the Basic Unplugged are being included. </a:t>
            </a:r>
          </a:p>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C00000"/>
                </a:solidFill>
              </a:rPr>
              <a:t>This has been piloted and is found to be effective for our schools in India.</a:t>
            </a:r>
          </a:p>
          <a:p>
            <a:pPr marL="274320" indent="-274320" fontAlgn="auto">
              <a:lnSpc>
                <a:spcPct val="120000"/>
              </a:lnSpc>
              <a:spcBef>
                <a:spcPts val="300"/>
              </a:spcBef>
              <a:spcAft>
                <a:spcPts val="300"/>
              </a:spcAft>
              <a:buClr>
                <a:schemeClr val="accent3"/>
              </a:buClr>
              <a:buFont typeface="Wingdings" pitchFamily="2" charset="2"/>
              <a:buChar char="v"/>
              <a:defRPr/>
            </a:pPr>
            <a:r>
              <a:rPr lang="en-US" sz="8800">
                <a:solidFill>
                  <a:srgbClr val="002060"/>
                </a:solidFill>
              </a:rPr>
              <a:t>At present the programme is available in </a:t>
            </a:r>
            <a:r>
              <a:rPr lang="en-US" sz="8800" b="1">
                <a:solidFill>
                  <a:srgbClr val="FF0000"/>
                </a:solidFill>
              </a:rPr>
              <a:t>English and Marathi </a:t>
            </a:r>
            <a:r>
              <a:rPr lang="en-US" sz="8800">
                <a:solidFill>
                  <a:srgbClr val="002060"/>
                </a:solidFill>
              </a:rPr>
              <a:t>languages and can be implemented by trained counselors.</a:t>
            </a:r>
          </a:p>
          <a:p>
            <a:pPr marL="274320" indent="-274320" fontAlgn="auto">
              <a:spcAft>
                <a:spcPts val="0"/>
              </a:spcAft>
              <a:buClr>
                <a:schemeClr val="accent3"/>
              </a:buClr>
              <a:buFont typeface="Wingdings 2"/>
              <a:buChar char=""/>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C5C79A06-E2A4-42BA-A3F8-9BCE34E0E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descr="C:\Users\Yogesh\Downloads\IMG-20180626-WA0147_2.jpg">
            <a:extLst>
              <a:ext uri="{FF2B5EF4-FFF2-40B4-BE49-F238E27FC236}">
                <a16:creationId xmlns:a16="http://schemas.microsoft.com/office/drawing/2014/main" id="{4C58DAFD-F13E-45C8-8BDD-192F0405D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5" descr="India map flag icon logo Stock Photo: 67792594 - Alamy">
            <a:extLst>
              <a:ext uri="{FF2B5EF4-FFF2-40B4-BE49-F238E27FC236}">
                <a16:creationId xmlns:a16="http://schemas.microsoft.com/office/drawing/2014/main" id="{181CD917-DBF5-4EEB-A48C-3A4C67FB8B4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7893" name="Picture 7" descr="http://www.pngmart.com/files/7/India-Map-Transparent-PNG.png">
            <a:extLst>
              <a:ext uri="{FF2B5EF4-FFF2-40B4-BE49-F238E27FC236}">
                <a16:creationId xmlns:a16="http://schemas.microsoft.com/office/drawing/2014/main" id="{9E00119D-5520-4C41-9DD3-C4B19D387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Picture Placeholder 8">
            <a:extLst>
              <a:ext uri="{FF2B5EF4-FFF2-40B4-BE49-F238E27FC236}">
                <a16:creationId xmlns:a16="http://schemas.microsoft.com/office/drawing/2014/main" id="{DC75FBEF-D291-41EC-9A27-0EA1D6B6E718}"/>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21A90568-EE1A-4BC0-9B94-E06E584017C1}"/>
              </a:ext>
            </a:extLst>
          </p:cNvPr>
          <p:cNvSpPr>
            <a:spLocks noGrp="1"/>
          </p:cNvSpPr>
          <p:nvPr>
            <p:ph sz="half" idx="2"/>
          </p:nvPr>
        </p:nvSpPr>
        <p:spPr>
          <a:xfrm>
            <a:off x="457200" y="1905000"/>
            <a:ext cx="8458200" cy="4724400"/>
          </a:xfrm>
        </p:spPr>
        <p:txBody>
          <a:bodyPr>
            <a:normAutofit lnSpcReduction="10000"/>
          </a:bodyPr>
          <a:lstStyle/>
          <a:p>
            <a:pPr marL="274320" indent="-274320" fontAlgn="auto">
              <a:spcAft>
                <a:spcPts val="0"/>
              </a:spcAft>
              <a:buClr>
                <a:schemeClr val="accent3"/>
              </a:buClr>
              <a:buFont typeface="Wingdings" pitchFamily="2" charset="2"/>
              <a:buChar char="v"/>
              <a:defRPr/>
            </a:pPr>
            <a:r>
              <a:rPr lang="en-IN" sz="2400">
                <a:solidFill>
                  <a:srgbClr val="002060"/>
                </a:solidFill>
              </a:rPr>
              <a:t> 	‘Shacklefree’ is a completely new and indigenously  	developed program. </a:t>
            </a:r>
            <a:endParaRPr lang="en-US" sz="2400">
              <a:solidFill>
                <a:srgbClr val="002060"/>
              </a:solidFill>
            </a:endParaRPr>
          </a:p>
          <a:p>
            <a:pPr marL="274320" indent="-274320" fontAlgn="auto">
              <a:spcAft>
                <a:spcPts val="0"/>
              </a:spcAft>
              <a:buClr>
                <a:schemeClr val="accent3"/>
              </a:buClr>
              <a:buFont typeface="Wingdings" pitchFamily="2" charset="2"/>
              <a:buChar char="v"/>
              <a:defRPr/>
            </a:pPr>
            <a:r>
              <a:rPr lang="en-IN" sz="2400">
                <a:solidFill>
                  <a:srgbClr val="002060"/>
                </a:solidFill>
              </a:rPr>
              <a:t>  	</a:t>
            </a:r>
            <a:r>
              <a:rPr lang="en-IN" sz="2400">
                <a:solidFill>
                  <a:srgbClr val="C00000"/>
                </a:solidFill>
              </a:rPr>
              <a:t>It is developed by </a:t>
            </a:r>
            <a:r>
              <a:rPr lang="en-IN" sz="2400" b="1">
                <a:solidFill>
                  <a:srgbClr val="C00000"/>
                </a:solidFill>
              </a:rPr>
              <a:t>SNDT Women University </a:t>
            </a:r>
            <a:r>
              <a:rPr lang="en-IN" sz="2400">
                <a:solidFill>
                  <a:srgbClr val="C00000"/>
                </a:solidFill>
              </a:rPr>
              <a:t>under 	</a:t>
            </a:r>
            <a:r>
              <a:rPr lang="en-IN" sz="2400" b="1">
                <a:solidFill>
                  <a:srgbClr val="C00000"/>
                </a:solidFill>
              </a:rPr>
              <a:t>Rotary   Club of Mumbai Ghatkopar sponsored, 	Global Grant </a:t>
            </a:r>
            <a:r>
              <a:rPr lang="en-IN" sz="2400">
                <a:solidFill>
                  <a:srgbClr val="C00000"/>
                </a:solidFill>
              </a:rPr>
              <a:t>Programme funded by </a:t>
            </a:r>
            <a:r>
              <a:rPr lang="en-IN" sz="2400" b="1">
                <a:solidFill>
                  <a:srgbClr val="C00000"/>
                </a:solidFill>
              </a:rPr>
              <a:t>The Rotary 	Foundation.</a:t>
            </a:r>
            <a:endParaRPr lang="en-US" sz="2400" b="1">
              <a:solidFill>
                <a:srgbClr val="C00000"/>
              </a:solidFill>
            </a:endParaRPr>
          </a:p>
          <a:p>
            <a:pPr marL="274320" indent="-274320" fontAlgn="auto">
              <a:spcAft>
                <a:spcPts val="0"/>
              </a:spcAft>
              <a:buClr>
                <a:schemeClr val="accent3"/>
              </a:buClr>
              <a:buFont typeface="Wingdings" pitchFamily="2" charset="2"/>
              <a:buChar char="v"/>
              <a:defRPr/>
            </a:pPr>
            <a:r>
              <a:rPr lang="en-IN" sz="2400">
                <a:solidFill>
                  <a:srgbClr val="002060"/>
                </a:solidFill>
              </a:rPr>
              <a:t>  	It will emerge as the new deliverable of </a:t>
            </a:r>
            <a:r>
              <a:rPr lang="en-IN" sz="2400" b="1">
                <a:solidFill>
                  <a:srgbClr val="002060"/>
                </a:solidFill>
              </a:rPr>
              <a:t>RAGAP</a:t>
            </a:r>
            <a:r>
              <a:rPr lang="en-IN" sz="2400">
                <a:solidFill>
                  <a:srgbClr val="002060"/>
                </a:solidFill>
              </a:rPr>
              <a:t> project. </a:t>
            </a:r>
            <a:endParaRPr lang="en-US" sz="2400">
              <a:solidFill>
                <a:srgbClr val="002060"/>
              </a:solidFill>
            </a:endParaRPr>
          </a:p>
          <a:p>
            <a:pPr marL="274320" indent="-274320" fontAlgn="auto">
              <a:spcAft>
                <a:spcPts val="0"/>
              </a:spcAft>
              <a:buClr>
                <a:schemeClr val="accent3"/>
              </a:buClr>
              <a:buFont typeface="Wingdings" pitchFamily="2" charset="2"/>
              <a:buChar char="v"/>
              <a:defRPr/>
            </a:pPr>
            <a:r>
              <a:rPr lang="en-IN" sz="2400">
                <a:solidFill>
                  <a:srgbClr val="002060"/>
                </a:solidFill>
              </a:rPr>
              <a:t>  	</a:t>
            </a:r>
            <a:r>
              <a:rPr lang="en-IN" sz="2400">
                <a:solidFill>
                  <a:srgbClr val="C00000"/>
                </a:solidFill>
              </a:rPr>
              <a:t>Broader coverage, includes substance AND non 	substance addictions. </a:t>
            </a:r>
            <a:endParaRPr lang="en-US" sz="2400">
              <a:solidFill>
                <a:srgbClr val="C00000"/>
              </a:solidFill>
            </a:endParaRPr>
          </a:p>
          <a:p>
            <a:pPr marL="274320" indent="-274320" fontAlgn="auto">
              <a:spcAft>
                <a:spcPts val="0"/>
              </a:spcAft>
              <a:buClr>
                <a:schemeClr val="accent3"/>
              </a:buClr>
              <a:buFont typeface="Wingdings" pitchFamily="2" charset="2"/>
              <a:buChar char="v"/>
              <a:defRPr/>
            </a:pPr>
            <a:r>
              <a:rPr lang="en-IN" sz="2400">
                <a:solidFill>
                  <a:srgbClr val="002060"/>
                </a:solidFill>
              </a:rPr>
              <a:t>  	</a:t>
            </a:r>
            <a:r>
              <a:rPr lang="en-IN" sz="2400" b="1">
                <a:solidFill>
                  <a:srgbClr val="002060"/>
                </a:solidFill>
              </a:rPr>
              <a:t>Non substance addictions</a:t>
            </a:r>
            <a:r>
              <a:rPr lang="en-IN" sz="2400">
                <a:solidFill>
                  <a:srgbClr val="C00000"/>
                </a:solidFill>
              </a:rPr>
              <a:t> </a:t>
            </a:r>
            <a:r>
              <a:rPr lang="en-IN" sz="2400">
                <a:solidFill>
                  <a:srgbClr val="002060"/>
                </a:solidFill>
              </a:rPr>
              <a:t>are an emerging issue of 		huge concern for society, the world over, i.e. The 	screen 	time in children, Gaming and Gambling which is in fact 	worse than substance addictions. </a:t>
            </a:r>
            <a:endParaRPr lang="en-US" sz="2400">
              <a:solidFill>
                <a:srgbClr val="002060"/>
              </a:solidFill>
            </a:endParaRPr>
          </a:p>
          <a:p>
            <a:pPr marL="457200" indent="-457200" fontAlgn="auto">
              <a:spcAft>
                <a:spcPts val="0"/>
              </a:spcAft>
              <a:buClr>
                <a:schemeClr val="accent3"/>
              </a:buClr>
              <a:buFont typeface="Arial" pitchFamily="34" charset="0"/>
              <a:buChar char="•"/>
              <a:defRPr/>
            </a:pPr>
            <a:endParaRPr lang="en-IN" sz="2800">
              <a:latin typeface="Calibri" pitchFamily="34" charset="0"/>
            </a:endParaRPr>
          </a:p>
          <a:p>
            <a:pPr marL="274320" indent="-274320" fontAlgn="auto">
              <a:spcAft>
                <a:spcPts val="0"/>
              </a:spcAft>
              <a:buClr>
                <a:schemeClr val="accent3"/>
              </a:buClr>
              <a:buFont typeface="Wingdings 2"/>
              <a:buNone/>
              <a:defRPr/>
            </a:pPr>
            <a:endParaRPr lang="en-IN" sz="2800"/>
          </a:p>
          <a:p>
            <a:pPr marL="274320" indent="-274320" fontAlgn="auto">
              <a:spcAft>
                <a:spcPts val="0"/>
              </a:spcAft>
              <a:buClr>
                <a:schemeClr val="accent3"/>
              </a:buClr>
              <a:buFont typeface="Wingdings 2"/>
              <a:buNone/>
              <a:defRPr/>
            </a:pPr>
            <a:endParaRPr lang="en-US"/>
          </a:p>
        </p:txBody>
      </p:sp>
      <p:sp>
        <p:nvSpPr>
          <p:cNvPr id="37896" name="Rectangle 2">
            <a:extLst>
              <a:ext uri="{FF2B5EF4-FFF2-40B4-BE49-F238E27FC236}">
                <a16:creationId xmlns:a16="http://schemas.microsoft.com/office/drawing/2014/main" id="{32764839-4A86-462B-AF63-5B1DBD121379}"/>
              </a:ext>
            </a:extLst>
          </p:cNvPr>
          <p:cNvSpPr>
            <a:spLocks noGrp="1" noChangeArrowheads="1"/>
          </p:cNvSpPr>
          <p:nvPr>
            <p:ph type="title"/>
          </p:nvPr>
        </p:nvSpPr>
        <p:spPr>
          <a:xfrm>
            <a:off x="457200" y="1371600"/>
            <a:ext cx="8229600" cy="584200"/>
          </a:xfrm>
          <a:noFill/>
        </p:spPr>
        <p:txBody>
          <a:bodyPr lIns="91440" rIns="91440" bIns="45720" anchor="ctr">
            <a:spAutoFit/>
          </a:bodyPr>
          <a:lstStyle/>
          <a:p>
            <a:pPr algn="ctr"/>
            <a:r>
              <a:rPr lang="en-US" altLang="en-US" sz="3200" b="1">
                <a:solidFill>
                  <a:srgbClr val="00B050"/>
                </a:solidFill>
                <a:cs typeface="Arial" panose="020B0604020202020204" pitchFamily="34" charset="0"/>
              </a:rPr>
              <a:t>SHACKLEFREE WORKSHOPS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061413F8-9D09-43AC-83DD-BACBA70E3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descr="C:\Users\Yogesh\Downloads\IMG-20180626-WA0147_2.jpg">
            <a:extLst>
              <a:ext uri="{FF2B5EF4-FFF2-40B4-BE49-F238E27FC236}">
                <a16:creationId xmlns:a16="http://schemas.microsoft.com/office/drawing/2014/main" id="{0EA5A75D-9E2A-4519-BED7-8BFC110C9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AutoShape 5" descr="India map flag icon logo Stock Photo: 67792594 - Alamy">
            <a:extLst>
              <a:ext uri="{FF2B5EF4-FFF2-40B4-BE49-F238E27FC236}">
                <a16:creationId xmlns:a16="http://schemas.microsoft.com/office/drawing/2014/main" id="{AD598D31-0352-4AD7-8017-30785E55AE9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1030" name="Picture 7" descr="http://www.pngmart.com/files/7/India-Map-Transparent-PNG.png">
            <a:extLst>
              <a:ext uri="{FF2B5EF4-FFF2-40B4-BE49-F238E27FC236}">
                <a16:creationId xmlns:a16="http://schemas.microsoft.com/office/drawing/2014/main" id="{A862698E-8992-4E38-8B68-2364F4A3B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Picture Placeholder 8">
            <a:extLst>
              <a:ext uri="{FF2B5EF4-FFF2-40B4-BE49-F238E27FC236}">
                <a16:creationId xmlns:a16="http://schemas.microsoft.com/office/drawing/2014/main" id="{F8B46644-9310-4515-9390-42AD74200B32}"/>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1026" name="Object 3">
            <a:extLst>
              <a:ext uri="{FF2B5EF4-FFF2-40B4-BE49-F238E27FC236}">
                <a16:creationId xmlns:a16="http://schemas.microsoft.com/office/drawing/2014/main" id="{809E82EF-5C41-4758-97A6-E76CC98B4146}"/>
              </a:ext>
            </a:extLst>
          </p:cNvPr>
          <p:cNvGraphicFramePr>
            <a:graphicFrameLocks noChangeAspect="1"/>
          </p:cNvGraphicFramePr>
          <p:nvPr/>
        </p:nvGraphicFramePr>
        <p:xfrm>
          <a:off x="609600" y="1638300"/>
          <a:ext cx="8077200" cy="5021263"/>
        </p:xfrm>
        <a:graphic>
          <a:graphicData uri="http://schemas.openxmlformats.org/presentationml/2006/ole">
            <mc:AlternateContent xmlns:mc="http://schemas.openxmlformats.org/markup-compatibility/2006">
              <mc:Choice xmlns:v="urn:schemas-microsoft-com:vml" Requires="v">
                <p:oleObj spid="_x0000_s1025" name="Document" r:id="rId6" imgW="4562421" imgH="3580637" progId="Word.Document.8">
                  <p:embed/>
                </p:oleObj>
              </mc:Choice>
              <mc:Fallback>
                <p:oleObj name="Document" r:id="rId6" imgW="4562421" imgH="3580637" progId="Word.Document.8">
                  <p:embed/>
                  <p:pic>
                    <p:nvPicPr>
                      <p:cNvPr id="1026" name="Object 3">
                        <a:extLst>
                          <a:ext uri="{FF2B5EF4-FFF2-40B4-BE49-F238E27FC236}">
                            <a16:creationId xmlns:a16="http://schemas.microsoft.com/office/drawing/2014/main" id="{809E82EF-5C41-4758-97A6-E76CC98B4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638300"/>
                        <a:ext cx="8077200" cy="502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2D8EFD91-1401-47D8-9180-00B43DCD2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descr="C:\Users\Yogesh\Downloads\IMG-20180626-WA0147_2.jpg">
            <a:extLst>
              <a:ext uri="{FF2B5EF4-FFF2-40B4-BE49-F238E27FC236}">
                <a16:creationId xmlns:a16="http://schemas.microsoft.com/office/drawing/2014/main" id="{A8F3BBC8-FD94-4403-BDE9-7C8DE316A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AutoShape 5" descr="India map flag icon logo Stock Photo: 67792594 - Alamy">
            <a:extLst>
              <a:ext uri="{FF2B5EF4-FFF2-40B4-BE49-F238E27FC236}">
                <a16:creationId xmlns:a16="http://schemas.microsoft.com/office/drawing/2014/main" id="{73CAB746-1A54-4C85-8819-D32BDF979A6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8917" name="Picture 7" descr="http://www.pngmart.com/files/7/India-Map-Transparent-PNG.png">
            <a:extLst>
              <a:ext uri="{FF2B5EF4-FFF2-40B4-BE49-F238E27FC236}">
                <a16:creationId xmlns:a16="http://schemas.microsoft.com/office/drawing/2014/main" id="{9765524C-00DB-43B2-A223-4585F9CD6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Picture Placeholder 8">
            <a:extLst>
              <a:ext uri="{FF2B5EF4-FFF2-40B4-BE49-F238E27FC236}">
                <a16:creationId xmlns:a16="http://schemas.microsoft.com/office/drawing/2014/main" id="{A44342A7-8E36-4D26-AD9E-BFB33AE8300C}"/>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D029E549-9B93-4E69-8ED2-BBD491B880BD}"/>
              </a:ext>
            </a:extLst>
          </p:cNvPr>
          <p:cNvSpPr>
            <a:spLocks noGrp="1"/>
          </p:cNvSpPr>
          <p:nvPr>
            <p:ph sz="half" idx="2"/>
          </p:nvPr>
        </p:nvSpPr>
        <p:spPr>
          <a:xfrm>
            <a:off x="457200" y="1828800"/>
            <a:ext cx="8458200" cy="4800600"/>
          </a:xfrm>
        </p:spPr>
        <p:txBody>
          <a:bodyPr>
            <a:normAutofit fontScale="92500"/>
          </a:bodyPr>
          <a:lstStyle/>
          <a:p>
            <a:pPr marL="274320" indent="-274320" fontAlgn="auto">
              <a:spcAft>
                <a:spcPts val="0"/>
              </a:spcAft>
              <a:buClr>
                <a:schemeClr val="accent3"/>
              </a:buClr>
              <a:buFont typeface="Wingdings" pitchFamily="2" charset="2"/>
              <a:buChar char="Ø"/>
              <a:defRPr/>
            </a:pPr>
            <a:r>
              <a:rPr lang="en-IN" b="1">
                <a:solidFill>
                  <a:srgbClr val="002060"/>
                </a:solidFill>
              </a:rPr>
              <a:t>Final set of manuals</a:t>
            </a:r>
            <a:r>
              <a:rPr lang="en-IN">
                <a:solidFill>
                  <a:srgbClr val="002060"/>
                </a:solidFill>
              </a:rPr>
              <a:t> which will consists of Facilitator </a:t>
            </a:r>
            <a:r>
              <a:rPr lang="en-IN" b="1">
                <a:solidFill>
                  <a:srgbClr val="002060"/>
                </a:solidFill>
              </a:rPr>
              <a:t>Manual </a:t>
            </a:r>
            <a:r>
              <a:rPr lang="en-IN">
                <a:solidFill>
                  <a:srgbClr val="002060"/>
                </a:solidFill>
              </a:rPr>
              <a:t>for Shacklefree, Training the Trainer </a:t>
            </a:r>
            <a:r>
              <a:rPr lang="en-IN" b="1">
                <a:solidFill>
                  <a:srgbClr val="002060"/>
                </a:solidFill>
              </a:rPr>
              <a:t>Handbook</a:t>
            </a:r>
            <a:r>
              <a:rPr lang="en-IN">
                <a:solidFill>
                  <a:srgbClr val="002060"/>
                </a:solidFill>
              </a:rPr>
              <a:t> for Shacklefree and </a:t>
            </a:r>
            <a:r>
              <a:rPr lang="en-IN" b="1">
                <a:solidFill>
                  <a:srgbClr val="002060"/>
                </a:solidFill>
              </a:rPr>
              <a:t>Most Unique</a:t>
            </a:r>
            <a:r>
              <a:rPr lang="en-IN">
                <a:solidFill>
                  <a:srgbClr val="002060"/>
                </a:solidFill>
              </a:rPr>
              <a:t>: Shacklefree </a:t>
            </a:r>
            <a:r>
              <a:rPr lang="en-IN" b="1">
                <a:solidFill>
                  <a:srgbClr val="002060"/>
                </a:solidFill>
              </a:rPr>
              <a:t>Resource Package </a:t>
            </a:r>
            <a:r>
              <a:rPr lang="en-IN">
                <a:solidFill>
                  <a:srgbClr val="002060"/>
                </a:solidFill>
              </a:rPr>
              <a:t>for Addiction Prevention.</a:t>
            </a:r>
            <a:endParaRPr lang="en-US">
              <a:solidFill>
                <a:srgbClr val="002060"/>
              </a:solidFill>
            </a:endParaRPr>
          </a:p>
          <a:p>
            <a:pPr marL="274320" indent="-274320" fontAlgn="auto">
              <a:spcAft>
                <a:spcPts val="0"/>
              </a:spcAft>
              <a:buClr>
                <a:schemeClr val="accent3"/>
              </a:buClr>
              <a:buFont typeface="Wingdings" pitchFamily="2" charset="2"/>
              <a:buChar char="Ø"/>
              <a:defRPr/>
            </a:pPr>
            <a:r>
              <a:rPr lang="en-IN">
                <a:solidFill>
                  <a:srgbClr val="C00000"/>
                </a:solidFill>
              </a:rPr>
              <a:t>All these materials will be put on Rotary RAGAP website and also printed.</a:t>
            </a:r>
            <a:endParaRPr lang="en-US">
              <a:solidFill>
                <a:srgbClr val="C00000"/>
              </a:solidFill>
            </a:endParaRPr>
          </a:p>
          <a:p>
            <a:pPr marL="274320" indent="-274320" fontAlgn="auto">
              <a:spcAft>
                <a:spcPts val="0"/>
              </a:spcAft>
              <a:buClr>
                <a:schemeClr val="accent3"/>
              </a:buClr>
              <a:buFont typeface="Wingdings" pitchFamily="2" charset="2"/>
              <a:buChar char="Ø"/>
              <a:defRPr/>
            </a:pPr>
            <a:r>
              <a:rPr lang="en-IN">
                <a:solidFill>
                  <a:srgbClr val="002060"/>
                </a:solidFill>
              </a:rPr>
              <a:t>It will be made available to all centers where Psychology training in SNDT will take place. </a:t>
            </a:r>
            <a:endParaRPr lang="en-US">
              <a:solidFill>
                <a:srgbClr val="002060"/>
              </a:solidFill>
            </a:endParaRPr>
          </a:p>
          <a:p>
            <a:pPr marL="274320" indent="-274320" fontAlgn="auto">
              <a:spcAft>
                <a:spcPts val="0"/>
              </a:spcAft>
              <a:buClr>
                <a:schemeClr val="accent3"/>
              </a:buClr>
              <a:buFont typeface="Wingdings" pitchFamily="2" charset="2"/>
              <a:buChar char="Ø"/>
              <a:defRPr/>
            </a:pPr>
            <a:r>
              <a:rPr lang="en-IN" b="1">
                <a:solidFill>
                  <a:srgbClr val="C00000"/>
                </a:solidFill>
              </a:rPr>
              <a:t>Board of Studies have included these in new syllabi</a:t>
            </a:r>
            <a:r>
              <a:rPr lang="en-IN">
                <a:solidFill>
                  <a:srgbClr val="C00000"/>
                </a:solidFill>
              </a:rPr>
              <a:t>.</a:t>
            </a:r>
            <a:endParaRPr lang="en-US">
              <a:solidFill>
                <a:srgbClr val="C00000"/>
              </a:solidFill>
            </a:endParaRPr>
          </a:p>
          <a:p>
            <a:pPr marL="274320" indent="-274320" fontAlgn="auto">
              <a:spcAft>
                <a:spcPts val="0"/>
              </a:spcAft>
              <a:buClr>
                <a:schemeClr val="accent3"/>
              </a:buClr>
              <a:buFont typeface="Wingdings" pitchFamily="2" charset="2"/>
              <a:buChar char="Ø"/>
              <a:defRPr/>
            </a:pPr>
            <a:r>
              <a:rPr lang="en-IN">
                <a:solidFill>
                  <a:srgbClr val="002060"/>
                </a:solidFill>
              </a:rPr>
              <a:t>Thus we will have many trained counsellors available for conducting this programme in schools.</a:t>
            </a:r>
            <a:endParaRPr lang="en-US">
              <a:solidFill>
                <a:srgbClr val="002060"/>
              </a:solidFill>
            </a:endParaRPr>
          </a:p>
          <a:p>
            <a:pPr marL="274320" indent="-274320" fontAlgn="auto">
              <a:spcAft>
                <a:spcPts val="0"/>
              </a:spcAft>
              <a:buClr>
                <a:schemeClr val="accent3"/>
              </a:buClr>
              <a:buFont typeface="Wingdings 2"/>
              <a:buNone/>
              <a:defRPr/>
            </a:pPr>
            <a:endParaRPr lang="en-US"/>
          </a:p>
        </p:txBody>
      </p:sp>
      <p:sp>
        <p:nvSpPr>
          <p:cNvPr id="38920" name="Rectangle 2">
            <a:extLst>
              <a:ext uri="{FF2B5EF4-FFF2-40B4-BE49-F238E27FC236}">
                <a16:creationId xmlns:a16="http://schemas.microsoft.com/office/drawing/2014/main" id="{AF57C8E0-FD27-4207-A627-53A909D140A1}"/>
              </a:ext>
            </a:extLst>
          </p:cNvPr>
          <p:cNvSpPr>
            <a:spLocks noGrp="1" noChangeArrowheads="1"/>
          </p:cNvSpPr>
          <p:nvPr>
            <p:ph type="title"/>
          </p:nvPr>
        </p:nvSpPr>
        <p:spPr>
          <a:xfrm>
            <a:off x="457200" y="1371600"/>
            <a:ext cx="8229600" cy="461963"/>
          </a:xfrm>
          <a:noFill/>
        </p:spPr>
        <p:txBody>
          <a:bodyPr lIns="91440" rIns="91440" bIns="45720" anchor="ctr">
            <a:spAutoFit/>
          </a:bodyPr>
          <a:lstStyle/>
          <a:p>
            <a:pPr algn="ctr"/>
            <a:r>
              <a:rPr lang="en-US" altLang="en-US" sz="2400" b="1">
                <a:solidFill>
                  <a:srgbClr val="00B050"/>
                </a:solidFill>
                <a:cs typeface="Arial" panose="020B0604020202020204" pitchFamily="34" charset="0"/>
              </a:rPr>
              <a:t>SHACKLEFREE MANUALS</a:t>
            </a:r>
            <a:endParaRPr lang="en-US" altLang="en-US" sz="2400">
              <a:solidFill>
                <a:srgbClr val="00B050"/>
              </a:solidFill>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9A05AE80-E8FE-4563-B1A6-D7C71BBA1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C:\Users\Yogesh\Downloads\IMG-20180626-WA0147_2.jpg">
            <a:extLst>
              <a:ext uri="{FF2B5EF4-FFF2-40B4-BE49-F238E27FC236}">
                <a16:creationId xmlns:a16="http://schemas.microsoft.com/office/drawing/2014/main" id="{97CE82BA-B629-46F0-85A9-97CAD3402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AutoShape 5" descr="India map flag icon logo Stock Photo: 67792594 - Alamy">
            <a:extLst>
              <a:ext uri="{FF2B5EF4-FFF2-40B4-BE49-F238E27FC236}">
                <a16:creationId xmlns:a16="http://schemas.microsoft.com/office/drawing/2014/main" id="{7654F3FB-357E-43B6-9BC5-FEC526A7711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39941" name="Picture 7" descr="http://www.pngmart.com/files/7/India-Map-Transparent-PNG.png">
            <a:extLst>
              <a:ext uri="{FF2B5EF4-FFF2-40B4-BE49-F238E27FC236}">
                <a16:creationId xmlns:a16="http://schemas.microsoft.com/office/drawing/2014/main" id="{A1FDB558-79F5-4417-B308-6AD79A4D4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Picture Placeholder 8">
            <a:extLst>
              <a:ext uri="{FF2B5EF4-FFF2-40B4-BE49-F238E27FC236}">
                <a16:creationId xmlns:a16="http://schemas.microsoft.com/office/drawing/2014/main" id="{27D33EE7-4B82-4FFE-88EF-DA73035927CF}"/>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CBDFA169-6317-46E3-A428-72ECD091EC8A}"/>
              </a:ext>
            </a:extLst>
          </p:cNvPr>
          <p:cNvSpPr>
            <a:spLocks noGrp="1"/>
          </p:cNvSpPr>
          <p:nvPr>
            <p:ph sz="half" idx="2"/>
          </p:nvPr>
        </p:nvSpPr>
        <p:spPr>
          <a:xfrm>
            <a:off x="152400" y="2362200"/>
            <a:ext cx="8991600" cy="4495800"/>
          </a:xfrm>
        </p:spPr>
        <p:txBody>
          <a:bodyPr>
            <a:normAutofit lnSpcReduction="10000"/>
          </a:bodyPr>
          <a:lstStyle/>
          <a:p>
            <a:pPr marL="274320" indent="-274320" fontAlgn="auto">
              <a:spcAft>
                <a:spcPts val="0"/>
              </a:spcAft>
              <a:buClr>
                <a:schemeClr val="accent3"/>
              </a:buClr>
              <a:buFont typeface="Wingdings" pitchFamily="2" charset="2"/>
              <a:buChar char="v"/>
              <a:defRPr/>
            </a:pPr>
            <a:r>
              <a:rPr lang="en-US" sz="2800">
                <a:solidFill>
                  <a:srgbClr val="002060"/>
                </a:solidFill>
              </a:rPr>
              <a:t>	</a:t>
            </a:r>
            <a:r>
              <a:rPr lang="en-US" sz="2400">
                <a:solidFill>
                  <a:srgbClr val="C00000"/>
                </a:solidFill>
              </a:rPr>
              <a:t>In the year 2014 – 15  on Rotary District 3140, (Now RID 3141) 	we launched yet another programme for Training of 	Family Physicians  as ‘Certificate Course in Addiction 	Medicine’.</a:t>
            </a:r>
          </a:p>
          <a:p>
            <a:pPr marL="274320" indent="-274320" fontAlgn="auto">
              <a:spcAft>
                <a:spcPts val="0"/>
              </a:spcAft>
              <a:buClr>
                <a:schemeClr val="accent3"/>
              </a:buClr>
              <a:buFont typeface="Wingdings" pitchFamily="2" charset="2"/>
              <a:buChar char="v"/>
              <a:defRPr/>
            </a:pPr>
            <a:r>
              <a:rPr lang="en-US" sz="2400">
                <a:solidFill>
                  <a:srgbClr val="C00000"/>
                </a:solidFill>
              </a:rPr>
              <a:t>	</a:t>
            </a:r>
            <a:r>
              <a:rPr lang="en-US" sz="2400">
                <a:solidFill>
                  <a:srgbClr val="002060"/>
                </a:solidFill>
              </a:rPr>
              <a:t>It has been started in collaboration with Muktaa Charitable 	Foundation of Pune, under guidance of Dt. Prakash 	Mahajan and Dr. Madhu Oswal Thakkar.</a:t>
            </a:r>
          </a:p>
          <a:p>
            <a:pPr marL="274320" indent="-274320" fontAlgn="auto">
              <a:spcAft>
                <a:spcPts val="0"/>
              </a:spcAft>
              <a:buClr>
                <a:schemeClr val="accent3"/>
              </a:buClr>
              <a:buFont typeface="Wingdings" pitchFamily="2" charset="2"/>
              <a:buChar char="v"/>
              <a:defRPr/>
            </a:pPr>
            <a:r>
              <a:rPr lang="en-US" sz="2400">
                <a:solidFill>
                  <a:srgbClr val="C00000"/>
                </a:solidFill>
              </a:rPr>
              <a:t>	More than 25 successful workshops have been held so far 	training 1200 plus doctors.</a:t>
            </a:r>
          </a:p>
          <a:p>
            <a:pPr marL="274320" indent="-274320" fontAlgn="auto">
              <a:spcAft>
                <a:spcPts val="0"/>
              </a:spcAft>
              <a:buClr>
                <a:schemeClr val="accent3"/>
              </a:buClr>
              <a:buFont typeface="Wingdings" pitchFamily="2" charset="2"/>
              <a:buChar char="v"/>
              <a:defRPr/>
            </a:pPr>
            <a:r>
              <a:rPr lang="en-US" sz="2400">
                <a:solidFill>
                  <a:srgbClr val="FF0000"/>
                </a:solidFill>
              </a:rPr>
              <a:t>	</a:t>
            </a:r>
            <a:r>
              <a:rPr lang="en-US" sz="2400">
                <a:solidFill>
                  <a:srgbClr val="002060"/>
                </a:solidFill>
              </a:rPr>
              <a:t>Earlier we use to conduct seven sessions of 3 hrs in seven 	weeks, but now it has been condensed to two full days 	normally week ends.</a:t>
            </a:r>
          </a:p>
        </p:txBody>
      </p:sp>
      <p:sp>
        <p:nvSpPr>
          <p:cNvPr id="39944" name="Rectangle 2">
            <a:extLst>
              <a:ext uri="{FF2B5EF4-FFF2-40B4-BE49-F238E27FC236}">
                <a16:creationId xmlns:a16="http://schemas.microsoft.com/office/drawing/2014/main" id="{5C89B7FA-F677-49FE-A8E6-2882CDFBACE7}"/>
              </a:ext>
            </a:extLst>
          </p:cNvPr>
          <p:cNvSpPr>
            <a:spLocks noGrp="1" noChangeArrowheads="1"/>
          </p:cNvSpPr>
          <p:nvPr>
            <p:ph type="title"/>
          </p:nvPr>
        </p:nvSpPr>
        <p:spPr>
          <a:xfrm>
            <a:off x="457200" y="1371600"/>
            <a:ext cx="8229600" cy="1077913"/>
          </a:xfrm>
          <a:noFill/>
        </p:spPr>
        <p:txBody>
          <a:bodyPr lIns="91440" rIns="91440" bIns="45720" anchor="ctr">
            <a:spAutoFit/>
          </a:bodyPr>
          <a:lstStyle/>
          <a:p>
            <a:pPr algn="ctr"/>
            <a:r>
              <a:rPr lang="en-US" altLang="en-US" sz="3200" b="1">
                <a:solidFill>
                  <a:srgbClr val="00B050"/>
                </a:solidFill>
              </a:rPr>
              <a:t>TRAINING PROGRAMMES FOR </a:t>
            </a:r>
            <a:br>
              <a:rPr lang="en-US" altLang="en-US" sz="3200" b="1">
                <a:solidFill>
                  <a:srgbClr val="00B050"/>
                </a:solidFill>
              </a:rPr>
            </a:br>
            <a:r>
              <a:rPr lang="en-US" altLang="en-US" sz="3200" b="1">
                <a:solidFill>
                  <a:srgbClr val="00B050"/>
                </a:solidFill>
              </a:rPr>
              <a:t>FAMILY PHYSICIANS</a:t>
            </a:r>
            <a:endParaRPr lang="en-US" altLang="en-US" sz="3200">
              <a:solidFill>
                <a:srgbClr val="00B050"/>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10C2745C-0852-45C7-A399-A1C88F231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descr="C:\Users\Yogesh\Downloads\IMG-20180626-WA0147_2.jpg">
            <a:extLst>
              <a:ext uri="{FF2B5EF4-FFF2-40B4-BE49-F238E27FC236}">
                <a16:creationId xmlns:a16="http://schemas.microsoft.com/office/drawing/2014/main" id="{0CF5533A-36B0-4C34-9AA1-8DE4E1418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AutoShape 5" descr="India map flag icon logo Stock Photo: 67792594 - Alamy">
            <a:extLst>
              <a:ext uri="{FF2B5EF4-FFF2-40B4-BE49-F238E27FC236}">
                <a16:creationId xmlns:a16="http://schemas.microsoft.com/office/drawing/2014/main" id="{74A59927-37B2-4483-A0E3-56356CBE20E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40965" name="Picture 7" descr="http://www.pngmart.com/files/7/India-Map-Transparent-PNG.png">
            <a:extLst>
              <a:ext uri="{FF2B5EF4-FFF2-40B4-BE49-F238E27FC236}">
                <a16:creationId xmlns:a16="http://schemas.microsoft.com/office/drawing/2014/main" id="{AC6BE155-2026-47B6-A633-E47EB2315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Picture Placeholder 8">
            <a:extLst>
              <a:ext uri="{FF2B5EF4-FFF2-40B4-BE49-F238E27FC236}">
                <a16:creationId xmlns:a16="http://schemas.microsoft.com/office/drawing/2014/main" id="{6132E432-109C-48AC-98D3-3B83B62CE574}"/>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Content Placeholder 13">
            <a:extLst>
              <a:ext uri="{FF2B5EF4-FFF2-40B4-BE49-F238E27FC236}">
                <a16:creationId xmlns:a16="http://schemas.microsoft.com/office/drawing/2014/main" id="{4E9CE104-2234-4B41-850F-24877627F652}"/>
              </a:ext>
            </a:extLst>
          </p:cNvPr>
          <p:cNvSpPr>
            <a:spLocks noGrp="1"/>
          </p:cNvSpPr>
          <p:nvPr>
            <p:ph sz="half" idx="2"/>
          </p:nvPr>
        </p:nvSpPr>
        <p:spPr>
          <a:xfrm>
            <a:off x="609600" y="1905000"/>
            <a:ext cx="8077200" cy="4953000"/>
          </a:xfrm>
        </p:spPr>
        <p:txBody>
          <a:bodyPr>
            <a:normAutofit fontScale="62500" lnSpcReduction="20000"/>
          </a:bodyPr>
          <a:lstStyle/>
          <a:p>
            <a:pPr marL="274320" indent="-274320" fontAlgn="auto">
              <a:spcAft>
                <a:spcPts val="0"/>
              </a:spcAft>
              <a:buClr>
                <a:schemeClr val="accent3"/>
              </a:buClr>
              <a:buFont typeface="Wingdings 2"/>
              <a:buNone/>
              <a:defRPr/>
            </a:pPr>
            <a:r>
              <a:rPr lang="en-US" sz="2900">
                <a:solidFill>
                  <a:srgbClr val="002060"/>
                </a:solidFill>
              </a:rPr>
              <a:t>1 	WHY ARE WE LEARNING ABOUT ADDCITIONS? </a:t>
            </a:r>
          </a:p>
          <a:p>
            <a:pPr marL="274320" indent="-274320" fontAlgn="auto">
              <a:spcAft>
                <a:spcPts val="0"/>
              </a:spcAft>
              <a:buClr>
                <a:schemeClr val="accent3"/>
              </a:buClr>
              <a:buFont typeface="Wingdings 2"/>
              <a:buNone/>
              <a:defRPr/>
            </a:pPr>
            <a:r>
              <a:rPr lang="en-US" sz="2900">
                <a:solidFill>
                  <a:srgbClr val="FF0000"/>
                </a:solidFill>
              </a:rPr>
              <a:t>2	 UNDERSTADING ADDICTION </a:t>
            </a:r>
          </a:p>
          <a:p>
            <a:pPr marL="274320" indent="-274320" fontAlgn="auto">
              <a:spcAft>
                <a:spcPts val="0"/>
              </a:spcAft>
              <a:buClr>
                <a:schemeClr val="accent3"/>
              </a:buClr>
              <a:buFont typeface="Wingdings 2"/>
              <a:buNone/>
              <a:defRPr/>
            </a:pPr>
            <a:r>
              <a:rPr lang="en-US" sz="2900">
                <a:solidFill>
                  <a:srgbClr val="002060"/>
                </a:solidFill>
              </a:rPr>
              <a:t>3 	UNDERSTADING BIO SOCIO PYCHOLOGICAL CAUSES OF ADDICTION</a:t>
            </a:r>
          </a:p>
          <a:p>
            <a:pPr marL="274320" indent="-274320" fontAlgn="auto">
              <a:spcAft>
                <a:spcPts val="0"/>
              </a:spcAft>
              <a:buClr>
                <a:schemeClr val="accent3"/>
              </a:buClr>
              <a:buFont typeface="Wingdings 2"/>
              <a:buNone/>
              <a:defRPr/>
            </a:pPr>
            <a:r>
              <a:rPr lang="en-US" sz="2900">
                <a:solidFill>
                  <a:srgbClr val="FF0000"/>
                </a:solidFill>
              </a:rPr>
              <a:t>4 	BREIF INTERVENTION AND MOTIVATION ENHANCEMENT TECH </a:t>
            </a:r>
          </a:p>
          <a:p>
            <a:pPr marL="274320" indent="-274320" fontAlgn="auto">
              <a:spcAft>
                <a:spcPts val="0"/>
              </a:spcAft>
              <a:buClr>
                <a:schemeClr val="accent3"/>
              </a:buClr>
              <a:buFont typeface="Wingdings 2"/>
              <a:buNone/>
              <a:defRPr/>
            </a:pPr>
            <a:r>
              <a:rPr lang="en-US" sz="2900">
                <a:solidFill>
                  <a:srgbClr val="002060"/>
                </a:solidFill>
              </a:rPr>
              <a:t>5 	NICOTINE ADDICTION </a:t>
            </a:r>
          </a:p>
          <a:p>
            <a:pPr marL="274320" indent="-274320" fontAlgn="auto">
              <a:spcAft>
                <a:spcPts val="0"/>
              </a:spcAft>
              <a:buClr>
                <a:schemeClr val="accent3"/>
              </a:buClr>
              <a:buFont typeface="Wingdings 2"/>
              <a:buNone/>
              <a:defRPr/>
            </a:pPr>
            <a:r>
              <a:rPr lang="en-US" sz="2900">
                <a:solidFill>
                  <a:srgbClr val="FF0000"/>
                </a:solidFill>
              </a:rPr>
              <a:t>6 	ORAL CANCER SCREENING </a:t>
            </a:r>
          </a:p>
          <a:p>
            <a:pPr marL="274320" indent="-274320" fontAlgn="auto">
              <a:spcAft>
                <a:spcPts val="0"/>
              </a:spcAft>
              <a:buClr>
                <a:schemeClr val="accent3"/>
              </a:buClr>
              <a:buFont typeface="Wingdings 2"/>
              <a:buNone/>
              <a:defRPr/>
            </a:pPr>
            <a:r>
              <a:rPr lang="en-US" sz="2900">
                <a:solidFill>
                  <a:srgbClr val="002060"/>
                </a:solidFill>
              </a:rPr>
              <a:t>7 	ALCOHOL ADDCITION </a:t>
            </a:r>
          </a:p>
          <a:p>
            <a:pPr marL="274320" indent="-274320" fontAlgn="auto">
              <a:spcAft>
                <a:spcPts val="0"/>
              </a:spcAft>
              <a:buClr>
                <a:schemeClr val="accent3"/>
              </a:buClr>
              <a:buFont typeface="Wingdings 2"/>
              <a:buNone/>
              <a:defRPr/>
            </a:pPr>
            <a:r>
              <a:rPr lang="en-US" sz="2900">
                <a:solidFill>
                  <a:srgbClr val="FF0000"/>
                </a:solidFill>
              </a:rPr>
              <a:t>8	OTHER HARD DRUGS </a:t>
            </a:r>
          </a:p>
          <a:p>
            <a:pPr marL="274320" indent="-274320" fontAlgn="auto">
              <a:spcAft>
                <a:spcPts val="0"/>
              </a:spcAft>
              <a:buClr>
                <a:schemeClr val="accent3"/>
              </a:buClr>
              <a:buFont typeface="Wingdings 2"/>
              <a:buNone/>
              <a:defRPr/>
            </a:pPr>
            <a:r>
              <a:rPr lang="en-US" sz="2900">
                <a:solidFill>
                  <a:srgbClr val="002060"/>
                </a:solidFill>
              </a:rPr>
              <a:t>9 	CANNABIS, AND OPIUM </a:t>
            </a:r>
          </a:p>
          <a:p>
            <a:pPr marL="274320" indent="-274320" fontAlgn="auto">
              <a:spcAft>
                <a:spcPts val="0"/>
              </a:spcAft>
              <a:buClr>
                <a:schemeClr val="accent3"/>
              </a:buClr>
              <a:buFont typeface="Wingdings 2"/>
              <a:buNone/>
              <a:defRPr/>
            </a:pPr>
            <a:r>
              <a:rPr lang="en-US" sz="2900">
                <a:solidFill>
                  <a:srgbClr val="FF0000"/>
                </a:solidFill>
              </a:rPr>
              <a:t>10 	UNDERSTANDING THE SUPPLY CHAIN </a:t>
            </a:r>
          </a:p>
          <a:p>
            <a:pPr marL="274320" indent="-274320" fontAlgn="auto">
              <a:spcAft>
                <a:spcPts val="0"/>
              </a:spcAft>
              <a:buClr>
                <a:schemeClr val="accent3"/>
              </a:buClr>
              <a:buFont typeface="Wingdings 2"/>
              <a:buNone/>
              <a:defRPr/>
            </a:pPr>
            <a:r>
              <a:rPr lang="en-US" sz="2900">
                <a:solidFill>
                  <a:srgbClr val="002060"/>
                </a:solidFill>
              </a:rPr>
              <a:t>11 	ROLE PLAYS </a:t>
            </a:r>
          </a:p>
          <a:p>
            <a:pPr marL="274320" indent="-274320" fontAlgn="auto">
              <a:spcAft>
                <a:spcPts val="0"/>
              </a:spcAft>
              <a:buClr>
                <a:schemeClr val="accent3"/>
              </a:buClr>
              <a:buFont typeface="Wingdings 2"/>
              <a:buNone/>
              <a:defRPr/>
            </a:pPr>
            <a:r>
              <a:rPr lang="en-US" sz="2900">
                <a:solidFill>
                  <a:srgbClr val="FF0000"/>
                </a:solidFill>
              </a:rPr>
              <a:t>12 	WRITTEN QUIZ </a:t>
            </a:r>
          </a:p>
          <a:p>
            <a:pPr marL="274320" indent="-274320" fontAlgn="auto">
              <a:spcAft>
                <a:spcPts val="0"/>
              </a:spcAft>
              <a:buClr>
                <a:schemeClr val="accent3"/>
              </a:buClr>
              <a:buFont typeface="Wingdings 2"/>
              <a:buNone/>
              <a:defRPr/>
            </a:pPr>
            <a:r>
              <a:rPr lang="en-US" sz="2900">
                <a:solidFill>
                  <a:srgbClr val="002060"/>
                </a:solidFill>
              </a:rPr>
              <a:t>13 	SHARING BY RECOVERING ADDICTS </a:t>
            </a:r>
          </a:p>
          <a:p>
            <a:pPr marL="274320" indent="-274320" fontAlgn="auto">
              <a:spcAft>
                <a:spcPts val="0"/>
              </a:spcAft>
              <a:buClr>
                <a:schemeClr val="accent3"/>
              </a:buClr>
              <a:buFont typeface="Wingdings 2"/>
              <a:buNone/>
              <a:defRPr/>
            </a:pPr>
            <a:r>
              <a:rPr lang="en-US" sz="2900">
                <a:solidFill>
                  <a:srgbClr val="FF0000"/>
                </a:solidFill>
              </a:rPr>
              <a:t>14 	CASE DISCUSSIONS </a:t>
            </a:r>
          </a:p>
          <a:p>
            <a:pPr marL="274320" indent="-274320" fontAlgn="auto">
              <a:spcAft>
                <a:spcPts val="0"/>
              </a:spcAft>
              <a:buClr>
                <a:schemeClr val="accent3"/>
              </a:buClr>
              <a:buFont typeface="Wingdings 2"/>
              <a:buNone/>
              <a:defRPr/>
            </a:pPr>
            <a:r>
              <a:rPr lang="en-US" sz="2900">
                <a:solidFill>
                  <a:srgbClr val="002060"/>
                </a:solidFill>
              </a:rPr>
              <a:t>15 	ORAL QUIZ </a:t>
            </a:r>
          </a:p>
          <a:p>
            <a:pPr marL="274320" indent="-274320" fontAlgn="auto">
              <a:spcAft>
                <a:spcPts val="0"/>
              </a:spcAft>
              <a:buClr>
                <a:schemeClr val="accent3"/>
              </a:buClr>
              <a:buFont typeface="Wingdings 2"/>
              <a:buNone/>
              <a:defRPr/>
            </a:pPr>
            <a:r>
              <a:rPr lang="en-US" sz="2900">
                <a:solidFill>
                  <a:srgbClr val="FF0000"/>
                </a:solidFill>
              </a:rPr>
              <a:t>16 	AVAILABLE MEDICINES - PRESENTATION BY PHARMA COMPANY </a:t>
            </a:r>
          </a:p>
          <a:p>
            <a:pPr marL="274320" indent="-274320" fontAlgn="auto">
              <a:spcAft>
                <a:spcPts val="0"/>
              </a:spcAft>
              <a:buClr>
                <a:schemeClr val="accent3"/>
              </a:buClr>
              <a:buFont typeface="Wingdings 2"/>
              <a:buNone/>
              <a:defRPr/>
            </a:pPr>
            <a:r>
              <a:rPr lang="en-US" sz="2900">
                <a:solidFill>
                  <a:srgbClr val="002060"/>
                </a:solidFill>
              </a:rPr>
              <a:t>17 	CLOSING CEREMONY </a:t>
            </a:r>
          </a:p>
          <a:p>
            <a:pPr marL="274320" indent="-274320" fontAlgn="auto">
              <a:spcAft>
                <a:spcPts val="0"/>
              </a:spcAft>
              <a:buClr>
                <a:schemeClr val="accent3"/>
              </a:buClr>
              <a:buFont typeface="Wingdings 2"/>
              <a:buNone/>
              <a:defRPr/>
            </a:pPr>
            <a:endParaRPr lang="en-US"/>
          </a:p>
        </p:txBody>
      </p:sp>
      <p:sp>
        <p:nvSpPr>
          <p:cNvPr id="40968" name="Rectangle 2">
            <a:extLst>
              <a:ext uri="{FF2B5EF4-FFF2-40B4-BE49-F238E27FC236}">
                <a16:creationId xmlns:a16="http://schemas.microsoft.com/office/drawing/2014/main" id="{B3BDA398-6B9C-41B4-95D5-E482DD5F725B}"/>
              </a:ext>
            </a:extLst>
          </p:cNvPr>
          <p:cNvSpPr>
            <a:spLocks noGrp="1" noChangeArrowheads="1"/>
          </p:cNvSpPr>
          <p:nvPr>
            <p:ph type="title"/>
          </p:nvPr>
        </p:nvSpPr>
        <p:spPr>
          <a:xfrm>
            <a:off x="457200" y="1371600"/>
            <a:ext cx="8229600" cy="461963"/>
          </a:xfrm>
          <a:noFill/>
        </p:spPr>
        <p:txBody>
          <a:bodyPr lIns="91440" rIns="91440" bIns="45720" anchor="ctr">
            <a:spAutoFit/>
          </a:bodyPr>
          <a:lstStyle/>
          <a:p>
            <a:pPr algn="ctr"/>
            <a:r>
              <a:rPr lang="en-US" altLang="en-US" sz="2400" b="1">
                <a:solidFill>
                  <a:srgbClr val="00B050"/>
                </a:solidFill>
              </a:rPr>
              <a:t>TOPICS OF TRAINING PROGRAMMES FOR FAMILY PHYSICIANS</a:t>
            </a:r>
            <a:endParaRPr lang="en-US" altLang="en-US" sz="2400">
              <a:solidFill>
                <a:srgbClr val="00B050"/>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A2D3DE84-3DE8-4001-BD8C-83FCD3E37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C:\Users\Yogesh\Downloads\IMG-20180626-WA0147_2.jpg">
            <a:extLst>
              <a:ext uri="{FF2B5EF4-FFF2-40B4-BE49-F238E27FC236}">
                <a16:creationId xmlns:a16="http://schemas.microsoft.com/office/drawing/2014/main" id="{8BAC0249-F575-4AC0-A3F4-20F77E49E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AutoShape 5" descr="India map flag icon logo Stock Photo: 67792594 - Alamy">
            <a:extLst>
              <a:ext uri="{FF2B5EF4-FFF2-40B4-BE49-F238E27FC236}">
                <a16:creationId xmlns:a16="http://schemas.microsoft.com/office/drawing/2014/main" id="{6CF54770-7FBC-4028-8AFB-75D65EA5066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8198" name="Picture 7" descr="http://www.pngmart.com/files/7/India-Map-Transparent-PNG.png">
            <a:extLst>
              <a:ext uri="{FF2B5EF4-FFF2-40B4-BE49-F238E27FC236}">
                <a16:creationId xmlns:a16="http://schemas.microsoft.com/office/drawing/2014/main" id="{6912DC60-6897-4196-A68A-214A1FC6B5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Picture Placeholder 8">
            <a:extLst>
              <a:ext uri="{FF2B5EF4-FFF2-40B4-BE49-F238E27FC236}">
                <a16:creationId xmlns:a16="http://schemas.microsoft.com/office/drawing/2014/main" id="{E74A513D-DD92-4D9F-B03F-6ED0BD6575DD}"/>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8194" name="Object 3">
            <a:extLst>
              <a:ext uri="{FF2B5EF4-FFF2-40B4-BE49-F238E27FC236}">
                <a16:creationId xmlns:a16="http://schemas.microsoft.com/office/drawing/2014/main" id="{CC0C7904-E1D8-471B-BAF3-56B5A6B89E4C}"/>
              </a:ext>
            </a:extLst>
          </p:cNvPr>
          <p:cNvGraphicFramePr>
            <a:graphicFrameLocks noChangeAspect="1"/>
          </p:cNvGraphicFramePr>
          <p:nvPr/>
        </p:nvGraphicFramePr>
        <p:xfrm>
          <a:off x="914400" y="1524000"/>
          <a:ext cx="7543800" cy="5116513"/>
        </p:xfrm>
        <a:graphic>
          <a:graphicData uri="http://schemas.openxmlformats.org/presentationml/2006/ole">
            <mc:AlternateContent xmlns:mc="http://schemas.openxmlformats.org/markup-compatibility/2006">
              <mc:Choice xmlns:v="urn:schemas-microsoft-com:vml" Requires="v">
                <p:oleObj spid="_x0000_s8193" name="Document" r:id="rId6" imgW="5936366" imgH="4735717" progId="Word.Document.12">
                  <p:embed/>
                </p:oleObj>
              </mc:Choice>
              <mc:Fallback>
                <p:oleObj name="Document" r:id="rId6" imgW="5936366" imgH="4735717" progId="Word.Document.12">
                  <p:embed/>
                  <p:pic>
                    <p:nvPicPr>
                      <p:cNvPr id="8194" name="Object 3">
                        <a:extLst>
                          <a:ext uri="{FF2B5EF4-FFF2-40B4-BE49-F238E27FC236}">
                            <a16:creationId xmlns:a16="http://schemas.microsoft.com/office/drawing/2014/main" id="{CC0C7904-E1D8-471B-BAF3-56B5A6B89E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524000"/>
                        <a:ext cx="7543800" cy="5116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B4B06F0D-CFA7-4DF1-BB7C-ADC06D729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C:\Users\Yogesh\Downloads\IMG-20180626-WA0147_2.jpg">
            <a:extLst>
              <a:ext uri="{FF2B5EF4-FFF2-40B4-BE49-F238E27FC236}">
                <a16:creationId xmlns:a16="http://schemas.microsoft.com/office/drawing/2014/main" id="{4265EB52-3047-4F59-A1F3-D54DE41D7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5" descr="India map flag icon logo Stock Photo: 67792594 - Alamy">
            <a:extLst>
              <a:ext uri="{FF2B5EF4-FFF2-40B4-BE49-F238E27FC236}">
                <a16:creationId xmlns:a16="http://schemas.microsoft.com/office/drawing/2014/main" id="{01BE09A2-3795-4D3D-9932-32E55211D26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9222" name="Picture 7" descr="http://www.pngmart.com/files/7/India-Map-Transparent-PNG.png">
            <a:extLst>
              <a:ext uri="{FF2B5EF4-FFF2-40B4-BE49-F238E27FC236}">
                <a16:creationId xmlns:a16="http://schemas.microsoft.com/office/drawing/2014/main" id="{8A3F7CA8-036B-43C1-9487-2FD47A413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Picture Placeholder 8">
            <a:extLst>
              <a:ext uri="{FF2B5EF4-FFF2-40B4-BE49-F238E27FC236}">
                <a16:creationId xmlns:a16="http://schemas.microsoft.com/office/drawing/2014/main" id="{F6710D10-2E4B-49DF-A828-F0CFD0A8EC74}"/>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9218" name="Object 2">
            <a:extLst>
              <a:ext uri="{FF2B5EF4-FFF2-40B4-BE49-F238E27FC236}">
                <a16:creationId xmlns:a16="http://schemas.microsoft.com/office/drawing/2014/main" id="{97AA12A7-A644-484F-99C3-2B21514B4B6D}"/>
              </a:ext>
            </a:extLst>
          </p:cNvPr>
          <p:cNvGraphicFramePr>
            <a:graphicFrameLocks noChangeAspect="1"/>
          </p:cNvGraphicFramePr>
          <p:nvPr/>
        </p:nvGraphicFramePr>
        <p:xfrm>
          <a:off x="990600" y="1600200"/>
          <a:ext cx="7467600" cy="5257800"/>
        </p:xfrm>
        <a:graphic>
          <a:graphicData uri="http://schemas.openxmlformats.org/presentationml/2006/ole">
            <mc:AlternateContent xmlns:mc="http://schemas.openxmlformats.org/markup-compatibility/2006">
              <mc:Choice xmlns:v="urn:schemas-microsoft-com:vml" Requires="v">
                <p:oleObj spid="_x0000_s9217" name="Document" r:id="rId6" imgW="5936366" imgH="4362110" progId="Word.Document.12">
                  <p:embed/>
                </p:oleObj>
              </mc:Choice>
              <mc:Fallback>
                <p:oleObj name="Document" r:id="rId6" imgW="5936366" imgH="4362110" progId="Word.Document.12">
                  <p:embed/>
                  <p:pic>
                    <p:nvPicPr>
                      <p:cNvPr id="9218" name="Object 2">
                        <a:extLst>
                          <a:ext uri="{FF2B5EF4-FFF2-40B4-BE49-F238E27FC236}">
                            <a16:creationId xmlns:a16="http://schemas.microsoft.com/office/drawing/2014/main" id="{97AA12A7-A644-484F-99C3-2B21514B4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600200"/>
                        <a:ext cx="7467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7C3D35DC-72D7-4B28-811B-CB6DC244C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C:\Users\Yogesh\Downloads\IMG-20180626-WA0147_2.jpg">
            <a:extLst>
              <a:ext uri="{FF2B5EF4-FFF2-40B4-BE49-F238E27FC236}">
                <a16:creationId xmlns:a16="http://schemas.microsoft.com/office/drawing/2014/main" id="{2820253F-C019-4A32-8F83-BF2ADCCB9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AutoShape 5" descr="India map flag icon logo Stock Photo: 67792594 - Alamy">
            <a:extLst>
              <a:ext uri="{FF2B5EF4-FFF2-40B4-BE49-F238E27FC236}">
                <a16:creationId xmlns:a16="http://schemas.microsoft.com/office/drawing/2014/main" id="{4029CF04-62C9-46D8-B65F-68E07858AC7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10246" name="Picture 7" descr="http://www.pngmart.com/files/7/India-Map-Transparent-PNG.png">
            <a:extLst>
              <a:ext uri="{FF2B5EF4-FFF2-40B4-BE49-F238E27FC236}">
                <a16:creationId xmlns:a16="http://schemas.microsoft.com/office/drawing/2014/main" id="{B149181E-0D05-4BB5-88A6-55A66C4311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Picture Placeholder 8">
            <a:extLst>
              <a:ext uri="{FF2B5EF4-FFF2-40B4-BE49-F238E27FC236}">
                <a16:creationId xmlns:a16="http://schemas.microsoft.com/office/drawing/2014/main" id="{E2399627-61B5-4485-9BE5-1698B2737E81}"/>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10242" name="Object 2">
            <a:extLst>
              <a:ext uri="{FF2B5EF4-FFF2-40B4-BE49-F238E27FC236}">
                <a16:creationId xmlns:a16="http://schemas.microsoft.com/office/drawing/2014/main" id="{A5EE762E-E993-4D76-BF56-1BCE1A185814}"/>
              </a:ext>
            </a:extLst>
          </p:cNvPr>
          <p:cNvGraphicFramePr>
            <a:graphicFrameLocks noChangeAspect="1"/>
          </p:cNvGraphicFramePr>
          <p:nvPr/>
        </p:nvGraphicFramePr>
        <p:xfrm>
          <a:off x="304800" y="1524000"/>
          <a:ext cx="8520113" cy="5334000"/>
        </p:xfrm>
        <a:graphic>
          <a:graphicData uri="http://schemas.openxmlformats.org/presentationml/2006/ole">
            <mc:AlternateContent xmlns:mc="http://schemas.openxmlformats.org/markup-compatibility/2006">
              <mc:Choice xmlns:v="urn:schemas-microsoft-com:vml" Requires="v">
                <p:oleObj spid="_x0000_s10241" name="Document" r:id="rId6" imgW="5933846" imgH="3128775" progId="Word.Document.12">
                  <p:embed/>
                </p:oleObj>
              </mc:Choice>
              <mc:Fallback>
                <p:oleObj name="Document" r:id="rId6" imgW="5933846" imgH="3128775" progId="Word.Document.12">
                  <p:embed/>
                  <p:pic>
                    <p:nvPicPr>
                      <p:cNvPr id="10242" name="Object 2">
                        <a:extLst>
                          <a:ext uri="{FF2B5EF4-FFF2-40B4-BE49-F238E27FC236}">
                            <a16:creationId xmlns:a16="http://schemas.microsoft.com/office/drawing/2014/main" id="{A5EE762E-E993-4D76-BF56-1BCE1A1858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524000"/>
                        <a:ext cx="8520113"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78CCF5BE-7ECB-4525-A546-88358EE8A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descr="C:\Users\Yogesh\Downloads\IMG-20180626-WA0147_2.jpg">
            <a:extLst>
              <a:ext uri="{FF2B5EF4-FFF2-40B4-BE49-F238E27FC236}">
                <a16:creationId xmlns:a16="http://schemas.microsoft.com/office/drawing/2014/main" id="{8F2FDF34-C894-4523-8DF8-5BE4D026A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AutoShape 5" descr="India map flag icon logo Stock Photo: 67792594 - Alamy">
            <a:extLst>
              <a:ext uri="{FF2B5EF4-FFF2-40B4-BE49-F238E27FC236}">
                <a16:creationId xmlns:a16="http://schemas.microsoft.com/office/drawing/2014/main" id="{15A85245-5D42-4D7F-B7AE-6C48FD0A0EB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41989" name="Picture 7" descr="http://www.pngmart.com/files/7/India-Map-Transparent-PNG.png">
            <a:extLst>
              <a:ext uri="{FF2B5EF4-FFF2-40B4-BE49-F238E27FC236}">
                <a16:creationId xmlns:a16="http://schemas.microsoft.com/office/drawing/2014/main" id="{A49A1AEA-3E56-499C-9302-309806992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Picture Placeholder 8">
            <a:extLst>
              <a:ext uri="{FF2B5EF4-FFF2-40B4-BE49-F238E27FC236}">
                <a16:creationId xmlns:a16="http://schemas.microsoft.com/office/drawing/2014/main" id="{5CF70AC9-4E7D-42F3-A8DE-A436B3A45592}"/>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Title 9">
            <a:extLst>
              <a:ext uri="{FF2B5EF4-FFF2-40B4-BE49-F238E27FC236}">
                <a16:creationId xmlns:a16="http://schemas.microsoft.com/office/drawing/2014/main" id="{7699B98B-2EDE-4735-A307-43539FD554B8}"/>
              </a:ext>
            </a:extLst>
          </p:cNvPr>
          <p:cNvSpPr>
            <a:spLocks noGrp="1"/>
          </p:cNvSpPr>
          <p:nvPr>
            <p:ph type="title"/>
          </p:nvPr>
        </p:nvSpPr>
        <p:spPr>
          <a:xfrm>
            <a:off x="457200" y="1447800"/>
            <a:ext cx="8229600" cy="609600"/>
          </a:xfrm>
        </p:spPr>
        <p:txBody>
          <a:bodyPr/>
          <a:lstStyle/>
          <a:p>
            <a:pPr algn="ctr"/>
            <a:r>
              <a:rPr lang="en-US" altLang="en-US" sz="3200" b="1">
                <a:solidFill>
                  <a:srgbClr val="00B050"/>
                </a:solidFill>
              </a:rPr>
              <a:t>WHAT CAN WE DO?</a:t>
            </a:r>
          </a:p>
        </p:txBody>
      </p:sp>
      <p:sp>
        <p:nvSpPr>
          <p:cNvPr id="11" name="Content Placeholder 10">
            <a:extLst>
              <a:ext uri="{FF2B5EF4-FFF2-40B4-BE49-F238E27FC236}">
                <a16:creationId xmlns:a16="http://schemas.microsoft.com/office/drawing/2014/main" id="{44191662-4DE8-40CB-9B44-1D16FC111A1D}"/>
              </a:ext>
            </a:extLst>
          </p:cNvPr>
          <p:cNvSpPr>
            <a:spLocks noGrp="1"/>
          </p:cNvSpPr>
          <p:nvPr>
            <p:ph idx="1"/>
          </p:nvPr>
        </p:nvSpPr>
        <p:spPr/>
        <p:txBody>
          <a:bodyPr>
            <a:normAutofit fontScale="85000" lnSpcReduction="10000"/>
          </a:bodyPr>
          <a:lstStyle/>
          <a:p>
            <a:pPr marL="274320" indent="-274320" algn="ctr" fontAlgn="auto">
              <a:lnSpc>
                <a:spcPct val="150000"/>
              </a:lnSpc>
              <a:spcAft>
                <a:spcPts val="0"/>
              </a:spcAft>
              <a:buClr>
                <a:schemeClr val="accent3"/>
              </a:buClr>
              <a:buFont typeface="Wingdings 2"/>
              <a:buNone/>
              <a:defRPr/>
            </a:pPr>
            <a:r>
              <a:rPr lang="en-US" sz="3300" b="1">
                <a:solidFill>
                  <a:srgbClr val="FF3300"/>
                </a:solidFill>
                <a:cs typeface="Arial" charset="0"/>
              </a:rPr>
              <a:t>Action for Rotary Clubs</a:t>
            </a:r>
            <a:endParaRPr lang="en-IN" sz="3300" b="1">
              <a:solidFill>
                <a:srgbClr val="FF3300"/>
              </a:solidFill>
              <a:cs typeface="Arial" charset="0"/>
            </a:endParaRPr>
          </a:p>
          <a:p>
            <a:pPr marL="342900" indent="-342900" fontAlgn="auto">
              <a:lnSpc>
                <a:spcPct val="150000"/>
              </a:lnSpc>
              <a:spcAft>
                <a:spcPts val="0"/>
              </a:spcAft>
              <a:buClr>
                <a:schemeClr val="accent3"/>
              </a:buClr>
              <a:buFont typeface="+mj-lt"/>
              <a:buAutoNum type="arabicPeriod"/>
              <a:defRPr/>
            </a:pPr>
            <a:r>
              <a:rPr lang="en-US" sz="2800" b="1">
                <a:solidFill>
                  <a:srgbClr val="C00000"/>
                </a:solidFill>
                <a:cs typeface="Arial" charset="0"/>
              </a:rPr>
              <a:t>Clubs to appoint a Addiction Prevention Committee (APC)</a:t>
            </a:r>
            <a:endParaRPr lang="en-IN" sz="2800" b="1">
              <a:solidFill>
                <a:srgbClr val="C00000"/>
              </a:solidFill>
              <a:cs typeface="Arial" charset="0"/>
            </a:endParaRPr>
          </a:p>
          <a:p>
            <a:pPr marL="342900" indent="-342900" fontAlgn="auto">
              <a:lnSpc>
                <a:spcPct val="150000"/>
              </a:lnSpc>
              <a:spcAft>
                <a:spcPts val="0"/>
              </a:spcAft>
              <a:buClr>
                <a:schemeClr val="accent3"/>
              </a:buClr>
              <a:buFont typeface="+mj-lt"/>
              <a:buAutoNum type="arabicPeriod"/>
              <a:defRPr/>
            </a:pPr>
            <a:r>
              <a:rPr lang="en-US" sz="2800" b="1">
                <a:solidFill>
                  <a:srgbClr val="002060"/>
                </a:solidFill>
                <a:cs typeface="Arial" charset="0"/>
              </a:rPr>
              <a:t>Club APC will be guided &amp; supported by district APC</a:t>
            </a:r>
            <a:endParaRPr lang="en-IN" sz="2800" b="1">
              <a:solidFill>
                <a:srgbClr val="002060"/>
              </a:solidFill>
              <a:cs typeface="Arial" charset="0"/>
            </a:endParaRPr>
          </a:p>
          <a:p>
            <a:pPr marL="342900" indent="-342900" fontAlgn="auto">
              <a:lnSpc>
                <a:spcPct val="150000"/>
              </a:lnSpc>
              <a:spcAft>
                <a:spcPts val="0"/>
              </a:spcAft>
              <a:buClr>
                <a:schemeClr val="accent3"/>
              </a:buClr>
              <a:buFont typeface="+mj-lt"/>
              <a:buAutoNum type="arabicPeriod"/>
              <a:defRPr/>
            </a:pPr>
            <a:r>
              <a:rPr lang="en-US" sz="2800" b="1">
                <a:solidFill>
                  <a:srgbClr val="C00000"/>
                </a:solidFill>
                <a:cs typeface="Arial" charset="0"/>
              </a:rPr>
              <a:t>Resources for implementation of various programs/ projects will be shared with clubs by District/ National APC/ Others</a:t>
            </a:r>
            <a:endParaRPr lang="en-IN" sz="2800" b="1">
              <a:solidFill>
                <a:srgbClr val="C00000"/>
              </a:solidFill>
              <a:cs typeface="Arial" charset="0"/>
            </a:endParaRPr>
          </a:p>
          <a:p>
            <a:pPr marL="274320" indent="-274320" fontAlgn="auto">
              <a:spcAft>
                <a:spcPts val="0"/>
              </a:spcAft>
              <a:buClr>
                <a:schemeClr val="accent3"/>
              </a:buClr>
              <a:buFont typeface="Wingdings 2"/>
              <a:buChar char=""/>
              <a:defRPr/>
            </a:pP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6F49A3E3-45FC-4B0A-B9E0-05CEA699A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descr="C:\Users\Yogesh\Downloads\IMG-20180626-WA0147_2.jpg">
            <a:extLst>
              <a:ext uri="{FF2B5EF4-FFF2-40B4-BE49-F238E27FC236}">
                <a16:creationId xmlns:a16="http://schemas.microsoft.com/office/drawing/2014/main" id="{8A173ED2-BB28-414A-A357-089E3F818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AutoShape 5" descr="India map flag icon logo Stock Photo: 67792594 - Alamy">
            <a:extLst>
              <a:ext uri="{FF2B5EF4-FFF2-40B4-BE49-F238E27FC236}">
                <a16:creationId xmlns:a16="http://schemas.microsoft.com/office/drawing/2014/main" id="{36DA5712-AA8A-420D-8BAD-1591E3506315}"/>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43013" name="Picture 7" descr="http://www.pngmart.com/files/7/India-Map-Transparent-PNG.png">
            <a:extLst>
              <a:ext uri="{FF2B5EF4-FFF2-40B4-BE49-F238E27FC236}">
                <a16:creationId xmlns:a16="http://schemas.microsoft.com/office/drawing/2014/main" id="{F4216AA5-ECEE-4768-AB47-7B51CF3B2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Picture Placeholder 8">
            <a:extLst>
              <a:ext uri="{FF2B5EF4-FFF2-40B4-BE49-F238E27FC236}">
                <a16:creationId xmlns:a16="http://schemas.microsoft.com/office/drawing/2014/main" id="{77AE5249-5958-4F7D-AE5A-4E32C7339207}"/>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015" name="Text Placeholder 13">
            <a:extLst>
              <a:ext uri="{FF2B5EF4-FFF2-40B4-BE49-F238E27FC236}">
                <a16:creationId xmlns:a16="http://schemas.microsoft.com/office/drawing/2014/main" id="{1D8AD14E-4885-48CD-A9E7-29000937A06E}"/>
              </a:ext>
            </a:extLst>
          </p:cNvPr>
          <p:cNvSpPr>
            <a:spLocks noGrp="1"/>
          </p:cNvSpPr>
          <p:nvPr>
            <p:ph type="body" sz="half" idx="2"/>
          </p:nvPr>
        </p:nvSpPr>
        <p:spPr>
          <a:xfrm>
            <a:off x="228600" y="2057400"/>
            <a:ext cx="2667000" cy="3886200"/>
          </a:xfrm>
        </p:spPr>
        <p:txBody>
          <a:bodyPr/>
          <a:lstStyle/>
          <a:p>
            <a:endParaRPr lang="en-US" altLang="en-US"/>
          </a:p>
          <a:p>
            <a:endParaRPr lang="en-US" altLang="en-US"/>
          </a:p>
          <a:p>
            <a:pPr algn="ctr"/>
            <a:r>
              <a:rPr lang="en-US" altLang="en-US" sz="6000">
                <a:solidFill>
                  <a:srgbClr val="7030A0"/>
                </a:solidFill>
                <a:latin typeface="Algerian" panose="04020705040A02060702" pitchFamily="82" charset="0"/>
              </a:rPr>
              <a:t>THANK</a:t>
            </a:r>
          </a:p>
          <a:p>
            <a:pPr algn="ctr"/>
            <a:r>
              <a:rPr lang="en-US" altLang="en-US" sz="6000">
                <a:solidFill>
                  <a:srgbClr val="7030A0"/>
                </a:solidFill>
                <a:latin typeface="Algerian" panose="04020705040A02060702" pitchFamily="82" charset="0"/>
              </a:rPr>
              <a:t>YOU</a:t>
            </a:r>
          </a:p>
        </p:txBody>
      </p:sp>
      <p:pic>
        <p:nvPicPr>
          <p:cNvPr id="43016" name="Picture 2" descr="E:\MUGDHA\Download\CbwdLw3VIAEtlTE.jpg">
            <a:extLst>
              <a:ext uri="{FF2B5EF4-FFF2-40B4-BE49-F238E27FC236}">
                <a16:creationId xmlns:a16="http://schemas.microsoft.com/office/drawing/2014/main" id="{6A11B4EC-4053-49E1-B6E2-22A3596F2C22}"/>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3458" r="3458"/>
          <a:stretch>
            <a:fillRect/>
          </a:stretch>
        </p:blipFill>
        <p:spPr>
          <a:xfrm rot="459181">
            <a:off x="3513138" y="1644650"/>
            <a:ext cx="4618037" cy="4011613"/>
          </a:xfr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pic>
      <p:pic>
        <p:nvPicPr>
          <p:cNvPr id="43017" name="Picture 8" descr="Foundation-Logo_EREY.png">
            <a:extLst>
              <a:ext uri="{FF2B5EF4-FFF2-40B4-BE49-F238E27FC236}">
                <a16:creationId xmlns:a16="http://schemas.microsoft.com/office/drawing/2014/main" id="{5AED5FF8-9305-45F6-9D62-0ED659F92C04}"/>
              </a:ext>
            </a:extLst>
          </p:cNvPr>
          <p:cNvPicPr>
            <a:picLocks noChangeAspect="1"/>
          </p:cNvPicPr>
          <p:nvPr/>
        </p:nvPicPr>
        <p:blipFill>
          <a:blip r:embed="rId6">
            <a:extLst>
              <a:ext uri="{28A0092B-C50C-407E-A947-70E740481C1C}">
                <a14:useLocalDpi xmlns:a14="http://schemas.microsoft.com/office/drawing/2010/main" val="0"/>
              </a:ext>
            </a:extLst>
          </a:blip>
          <a:srcRect l="34613" r="43333"/>
          <a:stretch>
            <a:fillRect/>
          </a:stretch>
        </p:blipFill>
        <p:spPr bwMode="auto">
          <a:xfrm>
            <a:off x="5562600" y="2586038"/>
            <a:ext cx="83026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53A8A1EB-C41E-48DB-8D96-74F91B362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C:\Users\Yogesh\Downloads\IMG-20180626-WA0147_2.jpg">
            <a:extLst>
              <a:ext uri="{FF2B5EF4-FFF2-40B4-BE49-F238E27FC236}">
                <a16:creationId xmlns:a16="http://schemas.microsoft.com/office/drawing/2014/main" id="{9010743E-5F5D-480E-84AC-1B3C9F657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AutoShape 5" descr="India map flag icon logo Stock Photo: 67792594 - Alamy">
            <a:extLst>
              <a:ext uri="{FF2B5EF4-FFF2-40B4-BE49-F238E27FC236}">
                <a16:creationId xmlns:a16="http://schemas.microsoft.com/office/drawing/2014/main" id="{9183D3C3-BE1E-4A9F-8AA2-8A989D1F259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18437" name="Picture 7" descr="http://www.pngmart.com/files/7/India-Map-Transparent-PNG.png">
            <a:extLst>
              <a:ext uri="{FF2B5EF4-FFF2-40B4-BE49-F238E27FC236}">
                <a16:creationId xmlns:a16="http://schemas.microsoft.com/office/drawing/2014/main" id="{9D4B88DE-161E-4395-A84B-B9A80DE6F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Picture Placeholder 8">
            <a:extLst>
              <a:ext uri="{FF2B5EF4-FFF2-40B4-BE49-F238E27FC236}">
                <a16:creationId xmlns:a16="http://schemas.microsoft.com/office/drawing/2014/main" id="{F2A299FF-8DFC-44E0-BE01-AAB91A4C19AD}"/>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9" name="Rectangle 10">
            <a:extLst>
              <a:ext uri="{FF2B5EF4-FFF2-40B4-BE49-F238E27FC236}">
                <a16:creationId xmlns:a16="http://schemas.microsoft.com/office/drawing/2014/main" id="{8CE4FB44-EE8F-4437-96E7-3D6CEEE3D9F1}"/>
              </a:ext>
            </a:extLst>
          </p:cNvPr>
          <p:cNvSpPr>
            <a:spLocks noChangeArrowheads="1"/>
          </p:cNvSpPr>
          <p:nvPr/>
        </p:nvSpPr>
        <p:spPr bwMode="auto">
          <a:xfrm>
            <a:off x="685800" y="1600200"/>
            <a:ext cx="8001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sz="3200" b="1">
                <a:solidFill>
                  <a:srgbClr val="00B050"/>
                </a:solidFill>
              </a:rPr>
              <a:t>WE WILL FOCUS ON </a:t>
            </a:r>
          </a:p>
          <a:p>
            <a:pPr algn="ctr"/>
            <a:r>
              <a:rPr lang="en-US" altLang="en-US" sz="3200">
                <a:solidFill>
                  <a:srgbClr val="002060"/>
                </a:solidFill>
              </a:rPr>
              <a:t>DE-ADDICTION</a:t>
            </a:r>
          </a:p>
          <a:p>
            <a:pPr algn="ctr"/>
            <a:r>
              <a:rPr lang="en-US" altLang="en-US" sz="2400">
                <a:solidFill>
                  <a:srgbClr val="002060"/>
                </a:solidFill>
              </a:rPr>
              <a:t>&amp;  ABUSE OF </a:t>
            </a:r>
          </a:p>
          <a:p>
            <a:pPr algn="ctr"/>
            <a:r>
              <a:rPr lang="en-US" altLang="en-US" sz="4000">
                <a:solidFill>
                  <a:srgbClr val="FF0000"/>
                </a:solidFill>
                <a:latin typeface="Adobe Garamond Pro Bold" pitchFamily="18" charset="0"/>
              </a:rPr>
              <a:t>DRUGS </a:t>
            </a:r>
          </a:p>
          <a:p>
            <a:pPr algn="ctr"/>
            <a:r>
              <a:rPr lang="en-US" altLang="en-US" sz="2400">
                <a:solidFill>
                  <a:srgbClr val="002060"/>
                </a:solidFill>
                <a:latin typeface="Adobe Garamond Pro Bold" pitchFamily="18" charset="0"/>
              </a:rPr>
              <a:t>THAT ARE NOT LEGAL</a:t>
            </a:r>
          </a:p>
          <a:p>
            <a:pPr algn="ctr"/>
            <a:r>
              <a:rPr lang="en-US" altLang="en-US" sz="2400">
                <a:solidFill>
                  <a:srgbClr val="002060"/>
                </a:solidFill>
                <a:latin typeface="Adobe Garamond Pro Bold" pitchFamily="18" charset="0"/>
              </a:rPr>
              <a:t>&amp;  ALSO ON ABUSE OF</a:t>
            </a:r>
          </a:p>
          <a:p>
            <a:pPr algn="ctr"/>
            <a:r>
              <a:rPr lang="en-US" altLang="en-US" sz="4000">
                <a:solidFill>
                  <a:srgbClr val="FF0000"/>
                </a:solidFill>
                <a:latin typeface="Adobe Garamond Pro Bold" pitchFamily="18" charset="0"/>
              </a:rPr>
              <a:t>PRESCRIPTION MEDICINE </a:t>
            </a:r>
          </a:p>
          <a:p>
            <a:pPr algn="ctr"/>
            <a:r>
              <a:rPr lang="en-US" altLang="en-US" sz="2400">
                <a:solidFill>
                  <a:srgbClr val="002060"/>
                </a:solidFill>
                <a:latin typeface="Adobe Garamond Pro Bold" pitchFamily="18" charset="0"/>
              </a:rPr>
              <a:t>AND</a:t>
            </a:r>
            <a:r>
              <a:rPr lang="en-US" altLang="en-US" sz="4000">
                <a:solidFill>
                  <a:srgbClr val="002060"/>
                </a:solidFill>
                <a:latin typeface="Adobe Garamond Pro Bold" pitchFamily="18" charset="0"/>
              </a:rPr>
              <a:t> </a:t>
            </a:r>
          </a:p>
          <a:p>
            <a:pPr algn="ctr"/>
            <a:r>
              <a:rPr lang="en-US" altLang="en-US" sz="4000">
                <a:solidFill>
                  <a:srgbClr val="FF0000"/>
                </a:solidFill>
                <a:latin typeface="Adobe Garamond Pro Bold" pitchFamily="18" charset="0"/>
              </a:rPr>
              <a:t>OTHER  LEGAL SUBSTANCES</a:t>
            </a:r>
          </a:p>
          <a:p>
            <a:r>
              <a:rPr lang="en-US" altLang="en-US"/>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A0D2C154-C9C2-4128-93D5-DF0500286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Users\Yogesh\Downloads\IMG-20180626-WA0147_2.jpg">
            <a:extLst>
              <a:ext uri="{FF2B5EF4-FFF2-40B4-BE49-F238E27FC236}">
                <a16:creationId xmlns:a16="http://schemas.microsoft.com/office/drawing/2014/main" id="{BC7E37D7-A5CE-45E1-A4C1-0A879F5AE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AutoShape 5" descr="India map flag icon logo Stock Photo: 67792594 - Alamy">
            <a:extLst>
              <a:ext uri="{FF2B5EF4-FFF2-40B4-BE49-F238E27FC236}">
                <a16:creationId xmlns:a16="http://schemas.microsoft.com/office/drawing/2014/main" id="{9598B895-9368-4923-B71B-D48017D91B8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19461" name="Picture 7" descr="http://www.pngmart.com/files/7/India-Map-Transparent-PNG.png">
            <a:extLst>
              <a:ext uri="{FF2B5EF4-FFF2-40B4-BE49-F238E27FC236}">
                <a16:creationId xmlns:a16="http://schemas.microsoft.com/office/drawing/2014/main" id="{0F573605-023A-437B-AD8D-9BBF87340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Picture Placeholder 8">
            <a:extLst>
              <a:ext uri="{FF2B5EF4-FFF2-40B4-BE49-F238E27FC236}">
                <a16:creationId xmlns:a16="http://schemas.microsoft.com/office/drawing/2014/main" id="{3997CB4C-1D86-4F51-A0F5-8EEEEDB13983}"/>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3" name="Title 8">
            <a:extLst>
              <a:ext uri="{FF2B5EF4-FFF2-40B4-BE49-F238E27FC236}">
                <a16:creationId xmlns:a16="http://schemas.microsoft.com/office/drawing/2014/main" id="{BFE75321-1EC0-4944-AEDE-3FDBA11EADCA}"/>
              </a:ext>
            </a:extLst>
          </p:cNvPr>
          <p:cNvSpPr>
            <a:spLocks noGrp="1"/>
          </p:cNvSpPr>
          <p:nvPr>
            <p:ph type="title"/>
          </p:nvPr>
        </p:nvSpPr>
        <p:spPr/>
        <p:txBody>
          <a:bodyPr/>
          <a:lstStyle/>
          <a:p>
            <a:pPr algn="ctr"/>
            <a:r>
              <a:rPr lang="en-US" altLang="en-US" sz="3200" b="1">
                <a:solidFill>
                  <a:srgbClr val="00B050"/>
                </a:solidFill>
              </a:rPr>
              <a:t>What Is Substance Abuse?</a:t>
            </a:r>
          </a:p>
        </p:txBody>
      </p:sp>
      <p:sp>
        <p:nvSpPr>
          <p:cNvPr id="10" name="Content Placeholder 9">
            <a:extLst>
              <a:ext uri="{FF2B5EF4-FFF2-40B4-BE49-F238E27FC236}">
                <a16:creationId xmlns:a16="http://schemas.microsoft.com/office/drawing/2014/main" id="{62C056FB-60E5-498C-BA3B-3D98E29ED215}"/>
              </a:ext>
            </a:extLst>
          </p:cNvPr>
          <p:cNvSpPr>
            <a:spLocks noGrp="1"/>
          </p:cNvSpPr>
          <p:nvPr>
            <p:ph idx="1"/>
          </p:nvPr>
        </p:nvSpPr>
        <p:spPr>
          <a:xfrm>
            <a:off x="457200" y="2057400"/>
            <a:ext cx="8229600" cy="4267200"/>
          </a:xfrm>
        </p:spPr>
        <p:txBody>
          <a:bodyPr>
            <a:normAutofit fontScale="70000" lnSpcReduction="20000"/>
          </a:bodyPr>
          <a:lstStyle/>
          <a:p>
            <a:pPr marL="274320" indent="-274320" fontAlgn="auto">
              <a:spcAft>
                <a:spcPts val="0"/>
              </a:spcAft>
              <a:buClr>
                <a:schemeClr val="accent3"/>
              </a:buClr>
              <a:buFont typeface="Wingdings" pitchFamily="2" charset="2"/>
              <a:buChar char="v"/>
              <a:defRPr/>
            </a:pPr>
            <a:r>
              <a:rPr lang="en-US" sz="3400">
                <a:solidFill>
                  <a:srgbClr val="C00000"/>
                </a:solidFill>
                <a:cs typeface="Arial" pitchFamily="34" charset="0"/>
              </a:rPr>
              <a:t>Substance abuse is when you take drugs that are not legal. </a:t>
            </a:r>
          </a:p>
          <a:p>
            <a:pPr marL="274320" indent="-274320" fontAlgn="auto">
              <a:spcAft>
                <a:spcPts val="0"/>
              </a:spcAft>
              <a:buClr>
                <a:schemeClr val="accent3"/>
              </a:buClr>
              <a:buFont typeface="Wingdings" pitchFamily="2" charset="2"/>
              <a:buChar char="v"/>
              <a:defRPr/>
            </a:pPr>
            <a:endParaRPr lang="en-US" sz="3400">
              <a:solidFill>
                <a:srgbClr val="002060"/>
              </a:solidFill>
              <a:cs typeface="Arial" pitchFamily="34" charset="0"/>
            </a:endParaRPr>
          </a:p>
          <a:p>
            <a:pPr marL="274320" indent="-274320" fontAlgn="auto">
              <a:spcAft>
                <a:spcPts val="0"/>
              </a:spcAft>
              <a:buClr>
                <a:schemeClr val="accent3"/>
              </a:buClr>
              <a:buFont typeface="Wingdings" pitchFamily="2" charset="2"/>
              <a:buChar char="v"/>
              <a:defRPr/>
            </a:pPr>
            <a:r>
              <a:rPr lang="en-US" sz="3400">
                <a:solidFill>
                  <a:srgbClr val="002060"/>
                </a:solidFill>
                <a:cs typeface="Arial" pitchFamily="34" charset="0"/>
              </a:rPr>
              <a:t>It’s also when you use alcohol, prescription medicine, and </a:t>
            </a:r>
          </a:p>
          <a:p>
            <a:pPr marL="274320" indent="-274320" fontAlgn="auto">
              <a:spcAft>
                <a:spcPts val="0"/>
              </a:spcAft>
              <a:buClr>
                <a:schemeClr val="accent3"/>
              </a:buClr>
              <a:buFont typeface="Wingdings 2"/>
              <a:buNone/>
              <a:defRPr/>
            </a:pPr>
            <a:r>
              <a:rPr lang="en-US" sz="3400">
                <a:solidFill>
                  <a:srgbClr val="002060"/>
                </a:solidFill>
                <a:cs typeface="Arial" pitchFamily="34" charset="0"/>
              </a:rPr>
              <a:t>    other legal substances too much or in the wrong way.</a:t>
            </a:r>
          </a:p>
          <a:p>
            <a:pPr marL="274320" indent="-274320" fontAlgn="auto">
              <a:spcAft>
                <a:spcPts val="0"/>
              </a:spcAft>
              <a:buClr>
                <a:schemeClr val="accent3"/>
              </a:buClr>
              <a:buFont typeface="Wingdings" pitchFamily="2" charset="2"/>
              <a:buChar char="v"/>
              <a:defRPr/>
            </a:pPr>
            <a:endParaRPr lang="en-US" sz="3400">
              <a:solidFill>
                <a:srgbClr val="C00000"/>
              </a:solidFill>
              <a:cs typeface="Arial" pitchFamily="34" charset="0"/>
            </a:endParaRPr>
          </a:p>
          <a:p>
            <a:pPr marL="274320" indent="-274320" fontAlgn="auto">
              <a:spcAft>
                <a:spcPts val="0"/>
              </a:spcAft>
              <a:buClr>
                <a:schemeClr val="accent3"/>
              </a:buClr>
              <a:buFont typeface="Wingdings" pitchFamily="2" charset="2"/>
              <a:buChar char="v"/>
              <a:defRPr/>
            </a:pPr>
            <a:r>
              <a:rPr lang="en-US" sz="3400">
                <a:solidFill>
                  <a:srgbClr val="C00000"/>
                </a:solidFill>
                <a:cs typeface="Arial" pitchFamily="34" charset="0"/>
              </a:rPr>
              <a:t>Substance abuse differs from addiction. </a:t>
            </a:r>
          </a:p>
          <a:p>
            <a:pPr marL="274320" indent="-274320" fontAlgn="auto">
              <a:spcAft>
                <a:spcPts val="0"/>
              </a:spcAft>
              <a:buClr>
                <a:schemeClr val="accent3"/>
              </a:buClr>
              <a:buFont typeface="Wingdings 2"/>
              <a:buNone/>
              <a:defRPr/>
            </a:pPr>
            <a:r>
              <a:rPr lang="en-US" sz="3400">
                <a:solidFill>
                  <a:srgbClr val="002060"/>
                </a:solidFill>
                <a:cs typeface="Arial" pitchFamily="34" charset="0"/>
              </a:rPr>
              <a:t>    Many people with substance abuse problems are able to quit or can change their unhealthy behavior. </a:t>
            </a:r>
          </a:p>
          <a:p>
            <a:pPr marL="274320" indent="-274320" fontAlgn="auto">
              <a:spcAft>
                <a:spcPts val="0"/>
              </a:spcAft>
              <a:buClr>
                <a:schemeClr val="accent3"/>
              </a:buClr>
              <a:buFont typeface="Wingdings" pitchFamily="2" charset="2"/>
              <a:buChar char="v"/>
              <a:defRPr/>
            </a:pPr>
            <a:endParaRPr lang="en-US" sz="3400">
              <a:solidFill>
                <a:srgbClr val="C00000"/>
              </a:solidFill>
              <a:cs typeface="Arial" pitchFamily="34" charset="0"/>
            </a:endParaRPr>
          </a:p>
          <a:p>
            <a:pPr marL="274320" indent="-274320" fontAlgn="auto">
              <a:spcAft>
                <a:spcPts val="0"/>
              </a:spcAft>
              <a:buClr>
                <a:schemeClr val="accent3"/>
              </a:buClr>
              <a:buFont typeface="Wingdings" pitchFamily="2" charset="2"/>
              <a:buChar char="v"/>
              <a:defRPr/>
            </a:pPr>
            <a:r>
              <a:rPr lang="en-US" sz="3400">
                <a:solidFill>
                  <a:srgbClr val="C00000"/>
                </a:solidFill>
                <a:cs typeface="Arial" pitchFamily="34" charset="0"/>
              </a:rPr>
              <a:t>Addiction, on the other hand, is a disease. </a:t>
            </a:r>
          </a:p>
          <a:p>
            <a:pPr marL="274320" indent="-274320" fontAlgn="auto">
              <a:spcAft>
                <a:spcPts val="0"/>
              </a:spcAft>
              <a:buClr>
                <a:schemeClr val="accent3"/>
              </a:buClr>
              <a:buFont typeface="Wingdings 2"/>
              <a:buNone/>
              <a:defRPr/>
            </a:pPr>
            <a:r>
              <a:rPr lang="en-US" sz="3400">
                <a:solidFill>
                  <a:srgbClr val="002060"/>
                </a:solidFill>
                <a:cs typeface="Arial" pitchFamily="34" charset="0"/>
              </a:rPr>
              <a:t>    It means you can’t stop using even when your condition causes you harm.</a:t>
            </a:r>
          </a:p>
          <a:p>
            <a:pPr marL="274320" indent="-274320" fontAlgn="auto">
              <a:spcAft>
                <a:spcPts val="0"/>
              </a:spcAft>
              <a:buClr>
                <a:schemeClr val="accent3"/>
              </a:buClr>
              <a:buFont typeface="Wingdings 2"/>
              <a:buNone/>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34561AAF-3AEB-47BE-82C4-56F231C38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descr="C:\Users\Yogesh\Downloads\IMG-20180626-WA0147_2.jpg">
            <a:extLst>
              <a:ext uri="{FF2B5EF4-FFF2-40B4-BE49-F238E27FC236}">
                <a16:creationId xmlns:a16="http://schemas.microsoft.com/office/drawing/2014/main" id="{E8386FE9-99FD-4997-9E3F-8EF1358D7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5" descr="India map flag icon logo Stock Photo: 67792594 - Alamy">
            <a:extLst>
              <a:ext uri="{FF2B5EF4-FFF2-40B4-BE49-F238E27FC236}">
                <a16:creationId xmlns:a16="http://schemas.microsoft.com/office/drawing/2014/main" id="{3B9B83FB-F452-4917-B61F-56F6DBF0F08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054" name="Picture 7" descr="http://www.pngmart.com/files/7/India-Map-Transparent-PNG.png">
            <a:extLst>
              <a:ext uri="{FF2B5EF4-FFF2-40B4-BE49-F238E27FC236}">
                <a16:creationId xmlns:a16="http://schemas.microsoft.com/office/drawing/2014/main" id="{2F592AAB-3CAE-4494-8357-CFE5145B3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Picture Placeholder 8">
            <a:extLst>
              <a:ext uri="{FF2B5EF4-FFF2-40B4-BE49-F238E27FC236}">
                <a16:creationId xmlns:a16="http://schemas.microsoft.com/office/drawing/2014/main" id="{D1D5CBA8-BE41-424D-9E37-AAEAC5DB2FAE}"/>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Title 10">
            <a:extLst>
              <a:ext uri="{FF2B5EF4-FFF2-40B4-BE49-F238E27FC236}">
                <a16:creationId xmlns:a16="http://schemas.microsoft.com/office/drawing/2014/main" id="{34A302F3-BCFD-40A0-A019-75ACA2A91666}"/>
              </a:ext>
            </a:extLst>
          </p:cNvPr>
          <p:cNvSpPr>
            <a:spLocks noGrp="1"/>
          </p:cNvSpPr>
          <p:nvPr>
            <p:ph type="title"/>
          </p:nvPr>
        </p:nvSpPr>
        <p:spPr>
          <a:xfrm>
            <a:off x="457200" y="1447800"/>
            <a:ext cx="8229600" cy="1066800"/>
          </a:xfrm>
        </p:spPr>
        <p:txBody>
          <a:bodyPr>
            <a:normAutofit fontScale="90000"/>
          </a:bodyPr>
          <a:lstStyle/>
          <a:p>
            <a:pPr algn="ctr" fontAlgn="auto">
              <a:spcAft>
                <a:spcPts val="0"/>
              </a:spcAft>
              <a:defRPr/>
            </a:pPr>
            <a:br>
              <a:rPr lang="en-US" sz="2700" b="1">
                <a:solidFill>
                  <a:srgbClr val="FF0000"/>
                </a:solidFill>
              </a:rPr>
            </a:br>
            <a:br>
              <a:rPr lang="en-US" sz="2700" b="1">
                <a:solidFill>
                  <a:srgbClr val="FF0000"/>
                </a:solidFill>
              </a:rPr>
            </a:br>
            <a:br>
              <a:rPr lang="en-US" sz="2700" b="1">
                <a:solidFill>
                  <a:srgbClr val="FF0000"/>
                </a:solidFill>
              </a:rPr>
            </a:br>
            <a:br>
              <a:rPr lang="en-US" sz="2700" b="1">
                <a:solidFill>
                  <a:srgbClr val="FF0000"/>
                </a:solidFill>
              </a:rPr>
            </a:br>
            <a:br>
              <a:rPr lang="en-US" sz="2700" b="1">
                <a:solidFill>
                  <a:srgbClr val="FF0000"/>
                </a:solidFill>
              </a:rPr>
            </a:br>
            <a:br>
              <a:rPr lang="en-US">
                <a:solidFill>
                  <a:srgbClr val="FF0000"/>
                </a:solidFill>
              </a:rPr>
            </a:br>
            <a:r>
              <a:rPr lang="en-US">
                <a:solidFill>
                  <a:srgbClr val="FF0000"/>
                </a:solidFill>
              </a:rPr>
              <a:t> </a:t>
            </a:r>
            <a:br>
              <a:rPr lang="en-US">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br>
              <a:rPr lang="en-US" sz="2700">
                <a:solidFill>
                  <a:srgbClr val="FF0000"/>
                </a:solidFill>
              </a:rPr>
            </a:br>
            <a:r>
              <a:rPr lang="en-US" sz="3100" b="1">
                <a:solidFill>
                  <a:srgbClr val="00B050"/>
                </a:solidFill>
              </a:rPr>
              <a:t>COMMONLY ABUSED DRUGS</a:t>
            </a:r>
            <a:br>
              <a:rPr lang="en-US" sz="2200" b="1">
                <a:solidFill>
                  <a:srgbClr val="FF0000"/>
                </a:solidFill>
              </a:rPr>
            </a:br>
            <a:r>
              <a:rPr lang="en-US" sz="2400" b="1">
                <a:solidFill>
                  <a:srgbClr val="FF0000"/>
                </a:solidFill>
              </a:rPr>
              <a:t>FEW COMMONLY USED DRUGS INCLUDING CLUB DRUGS </a:t>
            </a:r>
            <a:br>
              <a:rPr lang="en-US" sz="2400" b="1">
                <a:solidFill>
                  <a:srgbClr val="FF0000"/>
                </a:solidFill>
              </a:rPr>
            </a:br>
            <a:r>
              <a:rPr lang="en-US" sz="2400" b="1">
                <a:solidFill>
                  <a:srgbClr val="FF0000"/>
                </a:solidFill>
              </a:rPr>
              <a:t>ARE DESCRIBED HEREUNDER</a:t>
            </a:r>
            <a:br>
              <a:rPr lang="en-US" sz="2400" b="1">
                <a:solidFill>
                  <a:srgbClr val="FF0000"/>
                </a:solidFill>
              </a:rPr>
            </a:br>
            <a:r>
              <a:rPr lang="en-US" sz="2400" b="1">
                <a:solidFill>
                  <a:srgbClr val="00B050"/>
                </a:solidFill>
              </a:rPr>
              <a:t>BUT  OVER AND ABOVE THESE -THERE IS LONG LIST OF DRUGS </a:t>
            </a:r>
            <a:endParaRPr lang="en-US" sz="2400">
              <a:solidFill>
                <a:srgbClr val="00B050"/>
              </a:solidFill>
            </a:endParaRPr>
          </a:p>
        </p:txBody>
      </p:sp>
      <p:sp>
        <p:nvSpPr>
          <p:cNvPr id="14" name="Content Placeholder 13">
            <a:extLst>
              <a:ext uri="{FF2B5EF4-FFF2-40B4-BE49-F238E27FC236}">
                <a16:creationId xmlns:a16="http://schemas.microsoft.com/office/drawing/2014/main" id="{BAEAA76D-113B-46FE-8442-313EF2F3552E}"/>
              </a:ext>
            </a:extLst>
          </p:cNvPr>
          <p:cNvSpPr>
            <a:spLocks noGrp="1"/>
          </p:cNvSpPr>
          <p:nvPr>
            <p:ph sz="half" idx="2"/>
          </p:nvPr>
        </p:nvSpPr>
        <p:spPr>
          <a:xfrm>
            <a:off x="4343400" y="2743200"/>
            <a:ext cx="4038600" cy="3581400"/>
          </a:xfrm>
        </p:spPr>
        <p:txBody>
          <a:bodyPr>
            <a:normAutofit fontScale="92500" lnSpcReduction="10000"/>
          </a:bodyPr>
          <a:lstStyle/>
          <a:p>
            <a:pPr marL="274320" indent="-274320" fontAlgn="auto">
              <a:spcAft>
                <a:spcPts val="0"/>
              </a:spcAft>
              <a:buClr>
                <a:schemeClr val="accent3"/>
              </a:buClr>
              <a:buFont typeface="Wingdings" pitchFamily="2" charset="2"/>
              <a:buChar char="Ø"/>
              <a:defRPr/>
            </a:pPr>
            <a:r>
              <a:rPr lang="en-US" sz="3200" b="1">
                <a:solidFill>
                  <a:srgbClr val="002060"/>
                </a:solidFill>
              </a:rPr>
              <a:t>   	</a:t>
            </a:r>
            <a:r>
              <a:rPr lang="en-US" b="1">
                <a:solidFill>
                  <a:srgbClr val="002060"/>
                </a:solidFill>
              </a:rPr>
              <a:t>Prescription 	and    	</a:t>
            </a:r>
          </a:p>
          <a:p>
            <a:pPr lvl="2" indent="-246888" fontAlgn="auto">
              <a:spcAft>
                <a:spcPts val="0"/>
              </a:spcAft>
              <a:buFont typeface="Wingdings 2"/>
              <a:buNone/>
              <a:defRPr/>
            </a:pPr>
            <a:r>
              <a:rPr lang="en-US" sz="2600" b="1">
                <a:solidFill>
                  <a:srgbClr val="002060"/>
                </a:solidFill>
              </a:rPr>
              <a:t>	Over-The-Counter Medicine (OTC) </a:t>
            </a:r>
          </a:p>
          <a:p>
            <a:pPr marL="274320" indent="-274320" fontAlgn="auto">
              <a:spcAft>
                <a:spcPts val="0"/>
              </a:spcAft>
              <a:buClr>
                <a:schemeClr val="accent3"/>
              </a:buClr>
              <a:buFont typeface="Wingdings" pitchFamily="2" charset="2"/>
              <a:buChar char="Ø"/>
              <a:defRPr/>
            </a:pPr>
            <a:r>
              <a:rPr lang="en-US" b="1"/>
              <a:t>  	</a:t>
            </a:r>
            <a:r>
              <a:rPr lang="en-US" b="1">
                <a:solidFill>
                  <a:srgbClr val="FF0000"/>
                </a:solidFill>
              </a:rPr>
              <a:t>Heroin</a:t>
            </a:r>
          </a:p>
          <a:p>
            <a:pPr marL="274320" indent="-274320" fontAlgn="auto">
              <a:spcAft>
                <a:spcPts val="0"/>
              </a:spcAft>
              <a:buClr>
                <a:schemeClr val="accent3"/>
              </a:buClr>
              <a:buFont typeface="Wingdings" pitchFamily="2" charset="2"/>
              <a:buChar char="Ø"/>
              <a:defRPr/>
            </a:pPr>
            <a:r>
              <a:rPr lang="en-US" b="1"/>
              <a:t>  	</a:t>
            </a:r>
            <a:r>
              <a:rPr lang="en-US" b="1">
                <a:solidFill>
                  <a:srgbClr val="002060"/>
                </a:solidFill>
              </a:rPr>
              <a:t>Cocaine</a:t>
            </a:r>
          </a:p>
          <a:p>
            <a:pPr marL="274320" indent="-274320" fontAlgn="auto">
              <a:spcAft>
                <a:spcPts val="0"/>
              </a:spcAft>
              <a:buClr>
                <a:schemeClr val="accent3"/>
              </a:buClr>
              <a:buFont typeface="Wingdings" pitchFamily="2" charset="2"/>
              <a:buChar char="Ø"/>
              <a:defRPr/>
            </a:pPr>
            <a:r>
              <a:rPr lang="en-US" b="1"/>
              <a:t> 	</a:t>
            </a:r>
            <a:r>
              <a:rPr lang="en-US" b="1">
                <a:solidFill>
                  <a:srgbClr val="FF0000"/>
                </a:solidFill>
              </a:rPr>
              <a:t>Marijuana</a:t>
            </a:r>
          </a:p>
          <a:p>
            <a:pPr marL="274320" indent="-274320" fontAlgn="auto">
              <a:spcAft>
                <a:spcPts val="0"/>
              </a:spcAft>
              <a:buClr>
                <a:schemeClr val="accent3"/>
              </a:buClr>
              <a:buFont typeface="Wingdings" pitchFamily="2" charset="2"/>
              <a:buChar char="Ø"/>
              <a:defRPr/>
            </a:pPr>
            <a:r>
              <a:rPr lang="en-US" b="1">
                <a:solidFill>
                  <a:srgbClr val="FF0000"/>
                </a:solidFill>
              </a:rPr>
              <a:t> 	</a:t>
            </a:r>
            <a:r>
              <a:rPr lang="en-US" b="1"/>
              <a:t> </a:t>
            </a:r>
            <a:r>
              <a:rPr lang="en-US" b="1">
                <a:solidFill>
                  <a:srgbClr val="002060"/>
                </a:solidFill>
              </a:rPr>
              <a:t>LSD</a:t>
            </a:r>
          </a:p>
          <a:p>
            <a:pPr marL="274320" indent="-274320" fontAlgn="auto">
              <a:spcAft>
                <a:spcPts val="0"/>
              </a:spcAft>
              <a:buClr>
                <a:schemeClr val="accent3"/>
              </a:buClr>
              <a:buFont typeface="Wingdings" pitchFamily="2" charset="2"/>
              <a:buChar char="Ø"/>
              <a:defRPr/>
            </a:pPr>
            <a:r>
              <a:rPr lang="en-US" b="1"/>
              <a:t> 	</a:t>
            </a:r>
            <a:r>
              <a:rPr lang="en-US" b="1">
                <a:solidFill>
                  <a:srgbClr val="FF0000"/>
                </a:solidFill>
              </a:rPr>
              <a:t>Crystal Meth</a:t>
            </a:r>
          </a:p>
          <a:p>
            <a:pPr marL="274320" indent="-274320" fontAlgn="auto">
              <a:spcAft>
                <a:spcPts val="0"/>
              </a:spcAft>
              <a:buClr>
                <a:schemeClr val="accent3"/>
              </a:buClr>
              <a:buFont typeface="Wingdings" pitchFamily="2" charset="2"/>
              <a:buChar char="Ø"/>
              <a:defRPr/>
            </a:pPr>
            <a:endParaRPr lang="en-US" sz="4900">
              <a:solidFill>
                <a:srgbClr val="FF0000"/>
              </a:solidFill>
            </a:endParaRPr>
          </a:p>
          <a:p>
            <a:pPr marL="274320" indent="-274320" fontAlgn="auto">
              <a:spcAft>
                <a:spcPts val="0"/>
              </a:spcAft>
              <a:buClr>
                <a:schemeClr val="accent3"/>
              </a:buClr>
              <a:buFont typeface="Wingdings 2"/>
              <a:buChar char=""/>
              <a:defRPr/>
            </a:pPr>
            <a:endParaRPr lang="en-US" sz="3200"/>
          </a:p>
        </p:txBody>
      </p:sp>
      <p:graphicFrame>
        <p:nvGraphicFramePr>
          <p:cNvPr id="2050" name="Content Placeholder 14">
            <a:extLst>
              <a:ext uri="{FF2B5EF4-FFF2-40B4-BE49-F238E27FC236}">
                <a16:creationId xmlns:a16="http://schemas.microsoft.com/office/drawing/2014/main" id="{9C165CCF-35F8-41FC-8F0F-F5FC4FEA7FB1}"/>
              </a:ext>
            </a:extLst>
          </p:cNvPr>
          <p:cNvGraphicFramePr>
            <a:graphicFrameLocks noGrp="1" noChangeAspect="1"/>
          </p:cNvGraphicFramePr>
          <p:nvPr>
            <p:ph sz="half" idx="1"/>
          </p:nvPr>
        </p:nvGraphicFramePr>
        <p:xfrm>
          <a:off x="533400" y="2895600"/>
          <a:ext cx="3581400" cy="3581400"/>
        </p:xfrm>
        <a:graphic>
          <a:graphicData uri="http://schemas.openxmlformats.org/presentationml/2006/ole">
            <mc:AlternateContent xmlns:mc="http://schemas.openxmlformats.org/markup-compatibility/2006">
              <mc:Choice xmlns:v="urn:schemas-microsoft-com:vml" Requires="v">
                <p:oleObj spid="_x0000_s2049" name="Document" r:id="rId6" imgW="4686245" imgH="3349117" progId="Word.Document.12">
                  <p:embed/>
                </p:oleObj>
              </mc:Choice>
              <mc:Fallback>
                <p:oleObj name="Document" r:id="rId6" imgW="4686245" imgH="3349117" progId="Word.Document.12">
                  <p:embed/>
                  <p:pic>
                    <p:nvPicPr>
                      <p:cNvPr id="2050" name="Content Placeholder 14">
                        <a:extLst>
                          <a:ext uri="{FF2B5EF4-FFF2-40B4-BE49-F238E27FC236}">
                            <a16:creationId xmlns:a16="http://schemas.microsoft.com/office/drawing/2014/main" id="{9C165CCF-35F8-41FC-8F0F-F5FC4FEA7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95600"/>
                        <a:ext cx="358140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C81573E1-3E30-4325-8697-9797A5102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C:\Users\Yogesh\Downloads\IMG-20180626-WA0147_2.jpg">
            <a:extLst>
              <a:ext uri="{FF2B5EF4-FFF2-40B4-BE49-F238E27FC236}">
                <a16:creationId xmlns:a16="http://schemas.microsoft.com/office/drawing/2014/main" id="{EBDF930C-295B-4FDF-85BC-DD79F2275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AutoShape 5" descr="India map flag icon logo Stock Photo: 67792594 - Alamy">
            <a:extLst>
              <a:ext uri="{FF2B5EF4-FFF2-40B4-BE49-F238E27FC236}">
                <a16:creationId xmlns:a16="http://schemas.microsoft.com/office/drawing/2014/main" id="{2AA1B862-5A13-4C6D-8C97-83EC97EE2135}"/>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0485" name="Picture 7" descr="http://www.pngmart.com/files/7/India-Map-Transparent-PNG.png">
            <a:extLst>
              <a:ext uri="{FF2B5EF4-FFF2-40B4-BE49-F238E27FC236}">
                <a16:creationId xmlns:a16="http://schemas.microsoft.com/office/drawing/2014/main" id="{4CCCEC35-9726-41F7-AB9C-FF5371331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Picture Placeholder 8">
            <a:extLst>
              <a:ext uri="{FF2B5EF4-FFF2-40B4-BE49-F238E27FC236}">
                <a16:creationId xmlns:a16="http://schemas.microsoft.com/office/drawing/2014/main" id="{5FF63F4F-3079-46C3-87C1-69C53CDBF80F}"/>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Title 10">
            <a:extLst>
              <a:ext uri="{FF2B5EF4-FFF2-40B4-BE49-F238E27FC236}">
                <a16:creationId xmlns:a16="http://schemas.microsoft.com/office/drawing/2014/main" id="{B429CCB4-04B4-4671-A19E-88572607FB17}"/>
              </a:ext>
            </a:extLst>
          </p:cNvPr>
          <p:cNvSpPr>
            <a:spLocks noGrp="1"/>
          </p:cNvSpPr>
          <p:nvPr>
            <p:ph type="title"/>
          </p:nvPr>
        </p:nvSpPr>
        <p:spPr>
          <a:xfrm>
            <a:off x="457200" y="1447800"/>
            <a:ext cx="8229600" cy="914400"/>
          </a:xfrm>
        </p:spPr>
        <p:txBody>
          <a:bodyPr>
            <a:normAutofit fontScale="90000"/>
          </a:bodyPr>
          <a:lstStyle/>
          <a:p>
            <a:pPr algn="ctr" fontAlgn="auto">
              <a:spcAft>
                <a:spcPts val="0"/>
              </a:spcAft>
              <a:defRPr/>
            </a:pPr>
            <a:br>
              <a:rPr lang="en-US" sz="2700" b="1"/>
            </a:br>
            <a:br>
              <a:rPr lang="en-US" sz="2700" b="1"/>
            </a:br>
            <a:br>
              <a:rPr lang="en-US" sz="2700" b="1"/>
            </a:br>
            <a:br>
              <a:rPr lang="en-US" sz="2700" b="1"/>
            </a:br>
            <a:br>
              <a:rPr lang="en-US" sz="2700" b="1"/>
            </a:br>
            <a:br>
              <a:rPr lang="en-US"/>
            </a:br>
            <a:r>
              <a:rPr lang="en-US"/>
              <a:t> </a:t>
            </a:r>
            <a:br>
              <a:rPr lang="en-US"/>
            </a:br>
            <a:br>
              <a:rPr lang="en-US" sz="2700"/>
            </a:br>
            <a:r>
              <a:rPr lang="en-US" sz="3600" b="1">
                <a:solidFill>
                  <a:srgbClr val="00B050"/>
                </a:solidFill>
              </a:rPr>
              <a:t>PRESCRIPTION AND OVER-THE-COUNTER (OTC) MEDICINE</a:t>
            </a:r>
            <a:endParaRPr lang="en-US" sz="3600">
              <a:solidFill>
                <a:srgbClr val="00B050"/>
              </a:solidFill>
            </a:endParaRPr>
          </a:p>
        </p:txBody>
      </p:sp>
      <p:sp>
        <p:nvSpPr>
          <p:cNvPr id="20488" name="Content Placeholder 13">
            <a:extLst>
              <a:ext uri="{FF2B5EF4-FFF2-40B4-BE49-F238E27FC236}">
                <a16:creationId xmlns:a16="http://schemas.microsoft.com/office/drawing/2014/main" id="{D4529503-107C-4540-A29D-6D789AE149F3}"/>
              </a:ext>
            </a:extLst>
          </p:cNvPr>
          <p:cNvSpPr>
            <a:spLocks noGrp="1"/>
          </p:cNvSpPr>
          <p:nvPr>
            <p:ph sz="half" idx="2"/>
          </p:nvPr>
        </p:nvSpPr>
        <p:spPr>
          <a:xfrm>
            <a:off x="304800" y="2362200"/>
            <a:ext cx="8610600" cy="4267200"/>
          </a:xfrm>
        </p:spPr>
        <p:txBody>
          <a:bodyPr/>
          <a:lstStyle/>
          <a:p>
            <a:pPr>
              <a:lnSpc>
                <a:spcPct val="120000"/>
              </a:lnSpc>
              <a:buFont typeface="Wingdings 2" panose="05020102010507070707" pitchFamily="18" charset="2"/>
              <a:buNone/>
            </a:pPr>
            <a:r>
              <a:rPr lang="en-US" altLang="en-US">
                <a:solidFill>
                  <a:srgbClr val="002060"/>
                </a:solidFill>
              </a:rPr>
              <a:t>	</a:t>
            </a:r>
            <a:endParaRPr lang="en-US" altLang="en-US"/>
          </a:p>
          <a:p>
            <a:endParaRPr lang="en-US" altLang="en-US"/>
          </a:p>
        </p:txBody>
      </p:sp>
      <p:sp>
        <p:nvSpPr>
          <p:cNvPr id="13" name="Rectangle 12">
            <a:extLst>
              <a:ext uri="{FF2B5EF4-FFF2-40B4-BE49-F238E27FC236}">
                <a16:creationId xmlns:a16="http://schemas.microsoft.com/office/drawing/2014/main" id="{0B7411A5-F922-4FC3-B0CD-2F72226F4E52}"/>
              </a:ext>
            </a:extLst>
          </p:cNvPr>
          <p:cNvSpPr/>
          <p:nvPr/>
        </p:nvSpPr>
        <p:spPr>
          <a:xfrm>
            <a:off x="838200" y="2881313"/>
            <a:ext cx="7239000" cy="2632075"/>
          </a:xfrm>
          <a:prstGeom prst="rect">
            <a:avLst/>
          </a:prstGeom>
        </p:spPr>
        <p:txBody>
          <a:bodyPr>
            <a:spAutoFit/>
          </a:bodyPr>
          <a:lstStyle/>
          <a:p>
            <a:pPr fontAlgn="auto">
              <a:spcBef>
                <a:spcPts val="0"/>
              </a:spcBef>
              <a:spcAft>
                <a:spcPts val="0"/>
              </a:spcAft>
              <a:defRPr/>
            </a:pPr>
            <a:r>
              <a:rPr lang="en-US" sz="2800">
                <a:solidFill>
                  <a:srgbClr val="FF0000"/>
                </a:solidFill>
                <a:latin typeface="+mn-lt"/>
                <a:cs typeface="+mn-cs"/>
              </a:rPr>
              <a:t>You can abuse medicine if you:</a:t>
            </a:r>
          </a:p>
          <a:p>
            <a:pPr marL="514350" indent="-514350" fontAlgn="auto">
              <a:spcBef>
                <a:spcPts val="600"/>
              </a:spcBef>
              <a:spcAft>
                <a:spcPts val="600"/>
              </a:spcAft>
              <a:buFont typeface="+mj-lt"/>
              <a:buAutoNum type="arabicParenR"/>
              <a:defRPr/>
            </a:pPr>
            <a:r>
              <a:rPr lang="en-US" sz="2800">
                <a:solidFill>
                  <a:srgbClr val="002060"/>
                </a:solidFill>
                <a:latin typeface="+mn-lt"/>
                <a:cs typeface="+mn-cs"/>
              </a:rPr>
              <a:t>Take medicine prescribed for someone else</a:t>
            </a:r>
          </a:p>
          <a:p>
            <a:pPr marL="514350" indent="-514350" fontAlgn="auto">
              <a:spcBef>
                <a:spcPts val="600"/>
              </a:spcBef>
              <a:spcAft>
                <a:spcPts val="600"/>
              </a:spcAft>
              <a:buFont typeface="+mj-lt"/>
              <a:buAutoNum type="arabicParenR"/>
              <a:defRPr/>
            </a:pPr>
            <a:r>
              <a:rPr lang="en-US" sz="2800">
                <a:solidFill>
                  <a:srgbClr val="C00000"/>
                </a:solidFill>
                <a:latin typeface="+mn-lt"/>
                <a:cs typeface="+mn-cs"/>
              </a:rPr>
              <a:t>Take extra doses or use a drug other than the way it’s supposed to be taken</a:t>
            </a:r>
          </a:p>
          <a:p>
            <a:pPr marL="514350" indent="-514350" fontAlgn="auto">
              <a:spcBef>
                <a:spcPts val="600"/>
              </a:spcBef>
              <a:spcAft>
                <a:spcPts val="600"/>
              </a:spcAft>
              <a:buFont typeface="+mj-lt"/>
              <a:buAutoNum type="arabicParenR"/>
              <a:defRPr/>
            </a:pPr>
            <a:r>
              <a:rPr lang="en-US" sz="2800">
                <a:solidFill>
                  <a:srgbClr val="002060"/>
                </a:solidFill>
                <a:latin typeface="+mn-lt"/>
                <a:cs typeface="+mn-cs"/>
              </a:rPr>
              <a:t>Take the drug for a non-medical reason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FC646DE2-8A3F-4170-8ACA-2A4D50C42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C:\Users\Yogesh\Downloads\IMG-20180626-WA0147_2.jpg">
            <a:extLst>
              <a:ext uri="{FF2B5EF4-FFF2-40B4-BE49-F238E27FC236}">
                <a16:creationId xmlns:a16="http://schemas.microsoft.com/office/drawing/2014/main" id="{E7A14F47-5C76-440B-8012-AFDC0B71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5" descr="India map flag icon logo Stock Photo: 67792594 - Alamy">
            <a:extLst>
              <a:ext uri="{FF2B5EF4-FFF2-40B4-BE49-F238E27FC236}">
                <a16:creationId xmlns:a16="http://schemas.microsoft.com/office/drawing/2014/main" id="{C25BA4DA-65D7-49B8-AE52-5081746AD8C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1509" name="Picture 7" descr="http://www.pngmart.com/files/7/India-Map-Transparent-PNG.png">
            <a:extLst>
              <a:ext uri="{FF2B5EF4-FFF2-40B4-BE49-F238E27FC236}">
                <a16:creationId xmlns:a16="http://schemas.microsoft.com/office/drawing/2014/main" id="{FA23F772-74C8-49F5-8958-E27DA8FDE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Picture Placeholder 8">
            <a:extLst>
              <a:ext uri="{FF2B5EF4-FFF2-40B4-BE49-F238E27FC236}">
                <a16:creationId xmlns:a16="http://schemas.microsoft.com/office/drawing/2014/main" id="{CD9ADC4D-B8E4-4FC8-93D3-7BD19C23ADC8}"/>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Title 10">
            <a:extLst>
              <a:ext uri="{FF2B5EF4-FFF2-40B4-BE49-F238E27FC236}">
                <a16:creationId xmlns:a16="http://schemas.microsoft.com/office/drawing/2014/main" id="{8627AF00-EFB7-4451-96D0-3AA0192006DF}"/>
              </a:ext>
            </a:extLst>
          </p:cNvPr>
          <p:cNvSpPr>
            <a:spLocks noGrp="1"/>
          </p:cNvSpPr>
          <p:nvPr>
            <p:ph type="title"/>
          </p:nvPr>
        </p:nvSpPr>
        <p:spPr>
          <a:xfrm>
            <a:off x="457200" y="1447800"/>
            <a:ext cx="8229600" cy="914400"/>
          </a:xfrm>
        </p:spPr>
        <p:txBody>
          <a:bodyPr>
            <a:normAutofit fontScale="90000"/>
          </a:bodyPr>
          <a:lstStyle/>
          <a:p>
            <a:pPr algn="ctr" fontAlgn="auto">
              <a:spcAft>
                <a:spcPts val="0"/>
              </a:spcAft>
              <a:defRPr/>
            </a:pPr>
            <a:br>
              <a:rPr lang="en-US" sz="2700" b="1"/>
            </a:br>
            <a:br>
              <a:rPr lang="en-US" sz="2700" b="1"/>
            </a:br>
            <a:br>
              <a:rPr lang="en-US" sz="2700" b="1"/>
            </a:br>
            <a:br>
              <a:rPr lang="en-US" sz="2700" b="1"/>
            </a:br>
            <a:br>
              <a:rPr lang="en-US" sz="2700" b="1"/>
            </a:br>
            <a:br>
              <a:rPr lang="en-US"/>
            </a:br>
            <a:r>
              <a:rPr lang="en-US"/>
              <a:t> </a:t>
            </a:r>
            <a:br>
              <a:rPr lang="en-US"/>
            </a:br>
            <a:br>
              <a:rPr lang="en-US" sz="2700"/>
            </a:br>
            <a:r>
              <a:rPr lang="en-US" sz="3600" b="1">
                <a:solidFill>
                  <a:srgbClr val="00B050"/>
                </a:solidFill>
              </a:rPr>
              <a:t> PRESCRIPTION AND </a:t>
            </a:r>
            <a:br>
              <a:rPr lang="en-US" sz="3600" b="1">
                <a:solidFill>
                  <a:srgbClr val="00B050"/>
                </a:solidFill>
              </a:rPr>
            </a:br>
            <a:r>
              <a:rPr lang="en-US" sz="3600" b="1">
                <a:solidFill>
                  <a:srgbClr val="00B050"/>
                </a:solidFill>
              </a:rPr>
              <a:t>OVER-THE-COUNTER (OTC) MEDICINE</a:t>
            </a:r>
            <a:endParaRPr lang="en-US" sz="3600">
              <a:solidFill>
                <a:srgbClr val="00B050"/>
              </a:solidFill>
            </a:endParaRPr>
          </a:p>
        </p:txBody>
      </p:sp>
      <p:sp>
        <p:nvSpPr>
          <p:cNvPr id="21512" name="Content Placeholder 13">
            <a:extLst>
              <a:ext uri="{FF2B5EF4-FFF2-40B4-BE49-F238E27FC236}">
                <a16:creationId xmlns:a16="http://schemas.microsoft.com/office/drawing/2014/main" id="{AEEB25A0-9613-42DA-9770-77C2350A82E0}"/>
              </a:ext>
            </a:extLst>
          </p:cNvPr>
          <p:cNvSpPr>
            <a:spLocks noGrp="1"/>
          </p:cNvSpPr>
          <p:nvPr>
            <p:ph sz="half" idx="2"/>
          </p:nvPr>
        </p:nvSpPr>
        <p:spPr>
          <a:xfrm>
            <a:off x="1143000" y="2590800"/>
            <a:ext cx="7543800" cy="4038600"/>
          </a:xfrm>
        </p:spPr>
        <p:txBody>
          <a:bodyPr/>
          <a:lstStyle/>
          <a:p>
            <a:pPr>
              <a:lnSpc>
                <a:spcPct val="120000"/>
              </a:lnSpc>
              <a:buFont typeface="Wingdings 2" panose="05020102010507070707" pitchFamily="18" charset="2"/>
              <a:buNone/>
            </a:pPr>
            <a:r>
              <a:rPr lang="en-US" altLang="en-US" sz="2400">
                <a:solidFill>
                  <a:srgbClr val="002060"/>
                </a:solidFill>
              </a:rPr>
              <a:t>	These can be just as dangerous and addictive as illegal drugs. </a:t>
            </a:r>
          </a:p>
          <a:p>
            <a:pPr>
              <a:lnSpc>
                <a:spcPct val="120000"/>
              </a:lnSpc>
              <a:buFont typeface="Wingdings 2" panose="05020102010507070707" pitchFamily="18" charset="2"/>
              <a:buNone/>
            </a:pPr>
            <a:r>
              <a:rPr lang="en-US" altLang="en-US" sz="2400" b="1">
                <a:solidFill>
                  <a:srgbClr val="FF0000"/>
                </a:solidFill>
              </a:rPr>
              <a:t>	It is considered to be abuse of medicine if you:</a:t>
            </a:r>
          </a:p>
          <a:p>
            <a:pPr>
              <a:lnSpc>
                <a:spcPct val="120000"/>
              </a:lnSpc>
              <a:buFont typeface="Wingdings 2" panose="05020102010507070707" pitchFamily="18" charset="2"/>
              <a:buNone/>
            </a:pPr>
            <a:r>
              <a:rPr lang="en-US" altLang="en-US" sz="2400"/>
              <a:t>	</a:t>
            </a:r>
            <a:r>
              <a:rPr lang="en-US" altLang="en-US" sz="2400">
                <a:solidFill>
                  <a:srgbClr val="002060"/>
                </a:solidFill>
              </a:rPr>
              <a:t>1)	Take medicine prescribed for someone else</a:t>
            </a:r>
          </a:p>
          <a:p>
            <a:pPr>
              <a:lnSpc>
                <a:spcPct val="120000"/>
              </a:lnSpc>
              <a:buFont typeface="Wingdings 2" panose="05020102010507070707" pitchFamily="18" charset="2"/>
              <a:buNone/>
            </a:pPr>
            <a:r>
              <a:rPr lang="en-US" altLang="en-US" sz="2400">
                <a:solidFill>
                  <a:srgbClr val="002060"/>
                </a:solidFill>
              </a:rPr>
              <a:t>	</a:t>
            </a:r>
            <a:r>
              <a:rPr lang="en-US" altLang="en-US" sz="2400">
                <a:solidFill>
                  <a:srgbClr val="C00000"/>
                </a:solidFill>
              </a:rPr>
              <a:t>2)	Take extra doses or use a drug other than the way 	it’s supposed to be taken</a:t>
            </a:r>
          </a:p>
          <a:p>
            <a:pPr>
              <a:lnSpc>
                <a:spcPct val="120000"/>
              </a:lnSpc>
              <a:buFont typeface="Wingdings 2" panose="05020102010507070707" pitchFamily="18" charset="2"/>
              <a:buNone/>
            </a:pPr>
            <a:r>
              <a:rPr lang="en-US" altLang="en-US" sz="2400">
                <a:solidFill>
                  <a:srgbClr val="002060"/>
                </a:solidFill>
              </a:rPr>
              <a:t>	3)	Take the drug for a non-medical reason</a:t>
            </a:r>
          </a:p>
          <a:p>
            <a:pPr>
              <a:lnSpc>
                <a:spcPct val="120000"/>
              </a:lnSpc>
              <a:buFont typeface="Wingdings 2" panose="05020102010507070707" pitchFamily="18" charset="2"/>
              <a:buNone/>
            </a:pPr>
            <a:endParaRPr lang="en-US" altLang="en-US"/>
          </a:p>
          <a:p>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https://brandcenter.rotary.org/media/AssetLibrary/1fbf1487-53f2-1f14-92dd-8e0b5f79acca/269634460/siteresources/Site%20Resources/Sub-Homepage/Thumbnailsource/282?h=155&amp;w=275&amp;action=crop">
            <a:extLst>
              <a:ext uri="{FF2B5EF4-FFF2-40B4-BE49-F238E27FC236}">
                <a16:creationId xmlns:a16="http://schemas.microsoft.com/office/drawing/2014/main" id="{2491DFFE-0A87-41C8-B878-2C9BD1C53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6375"/>
            <a:ext cx="2057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C:\Users\Yogesh\Downloads\IMG-20180626-WA0147_2.jpg">
            <a:extLst>
              <a:ext uri="{FF2B5EF4-FFF2-40B4-BE49-F238E27FC236}">
                <a16:creationId xmlns:a16="http://schemas.microsoft.com/office/drawing/2014/main" id="{F5B89128-0557-41C7-ABA7-CE9F77D82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AutoShape 5" descr="India map flag icon logo Stock Photo: 67792594 - Alamy">
            <a:extLst>
              <a:ext uri="{FF2B5EF4-FFF2-40B4-BE49-F238E27FC236}">
                <a16:creationId xmlns:a16="http://schemas.microsoft.com/office/drawing/2014/main" id="{ED055B6D-5086-43E0-BEA0-CAD39CA519A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en-US" altLang="en-US"/>
          </a:p>
        </p:txBody>
      </p:sp>
      <p:pic>
        <p:nvPicPr>
          <p:cNvPr id="22533" name="Picture 7" descr="http://www.pngmart.com/files/7/India-Map-Transparent-PNG.png">
            <a:extLst>
              <a:ext uri="{FF2B5EF4-FFF2-40B4-BE49-F238E27FC236}">
                <a16:creationId xmlns:a16="http://schemas.microsoft.com/office/drawing/2014/main" id="{FA525B31-1FC9-46AA-9503-2C7A83503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9713"/>
            <a:ext cx="1066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Picture Placeholder 8">
            <a:extLst>
              <a:ext uri="{FF2B5EF4-FFF2-40B4-BE49-F238E27FC236}">
                <a16:creationId xmlns:a16="http://schemas.microsoft.com/office/drawing/2014/main" id="{250FE0E5-C435-4486-8A6F-BC8036A8F186}"/>
              </a:ext>
            </a:extLst>
          </p:cNvPr>
          <p:cNvSpPr txBox="1">
            <a:spLocks/>
          </p:cNvSpPr>
          <p:nvPr/>
        </p:nvSpPr>
        <p:spPr bwMode="auto">
          <a:xfrm>
            <a:off x="381000" y="1524000"/>
            <a:ext cx="397827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Title 10">
            <a:extLst>
              <a:ext uri="{FF2B5EF4-FFF2-40B4-BE49-F238E27FC236}">
                <a16:creationId xmlns:a16="http://schemas.microsoft.com/office/drawing/2014/main" id="{60EEE177-4564-4755-BCFA-0C2844F9A9F8}"/>
              </a:ext>
            </a:extLst>
          </p:cNvPr>
          <p:cNvSpPr>
            <a:spLocks noGrp="1"/>
          </p:cNvSpPr>
          <p:nvPr>
            <p:ph type="title"/>
          </p:nvPr>
        </p:nvSpPr>
        <p:spPr>
          <a:xfrm>
            <a:off x="457200" y="1447800"/>
            <a:ext cx="8229600" cy="400050"/>
          </a:xfrm>
        </p:spPr>
        <p:txBody>
          <a:bodyPr>
            <a:normAutofit fontScale="90000"/>
          </a:bodyPr>
          <a:lstStyle/>
          <a:p>
            <a:pPr algn="ctr" fontAlgn="auto">
              <a:spcAft>
                <a:spcPts val="0"/>
              </a:spcAft>
              <a:defRPr/>
            </a:pPr>
            <a:br>
              <a:rPr lang="en-US" sz="2700" b="1"/>
            </a:br>
            <a:br>
              <a:rPr lang="en-US" sz="2700" b="1"/>
            </a:br>
            <a:br>
              <a:rPr lang="en-US" sz="2700" b="1"/>
            </a:br>
            <a:br>
              <a:rPr lang="en-US" sz="2700" b="1"/>
            </a:br>
            <a:br>
              <a:rPr lang="en-US" sz="2700" b="1"/>
            </a:br>
            <a:br>
              <a:rPr lang="en-US"/>
            </a:br>
            <a:r>
              <a:rPr lang="en-US"/>
              <a:t> </a:t>
            </a:r>
            <a:br>
              <a:rPr lang="en-US"/>
            </a:br>
            <a:br>
              <a:rPr lang="en-US" sz="2700"/>
            </a:br>
            <a:r>
              <a:rPr lang="en-US" sz="2700" b="1"/>
              <a:t> </a:t>
            </a:r>
            <a:r>
              <a:rPr lang="en-US" sz="2700" b="1">
                <a:solidFill>
                  <a:srgbClr val="00B050"/>
                </a:solidFill>
              </a:rPr>
              <a:t>PRESCRIPTION AND OVER-THE-COUNTER (OTC) MEDICINE</a:t>
            </a:r>
            <a:endParaRPr lang="en-US" sz="2700">
              <a:solidFill>
                <a:srgbClr val="00B050"/>
              </a:solidFill>
            </a:endParaRPr>
          </a:p>
        </p:txBody>
      </p:sp>
      <p:sp>
        <p:nvSpPr>
          <p:cNvPr id="14" name="Content Placeholder 13">
            <a:extLst>
              <a:ext uri="{FF2B5EF4-FFF2-40B4-BE49-F238E27FC236}">
                <a16:creationId xmlns:a16="http://schemas.microsoft.com/office/drawing/2014/main" id="{3AC708FE-75E6-41B1-8362-BC1F9529D3BA}"/>
              </a:ext>
            </a:extLst>
          </p:cNvPr>
          <p:cNvSpPr>
            <a:spLocks noGrp="1"/>
          </p:cNvSpPr>
          <p:nvPr>
            <p:ph sz="half" idx="2"/>
          </p:nvPr>
        </p:nvSpPr>
        <p:spPr>
          <a:xfrm>
            <a:off x="304800" y="1905000"/>
            <a:ext cx="8610600" cy="4724400"/>
          </a:xfrm>
        </p:spPr>
        <p:txBody>
          <a:bodyPr>
            <a:normAutofit fontScale="92500" lnSpcReduction="10000"/>
          </a:bodyPr>
          <a:lstStyle/>
          <a:p>
            <a:pPr marL="274320" indent="-274320" fontAlgn="auto">
              <a:lnSpc>
                <a:spcPct val="120000"/>
              </a:lnSpc>
              <a:spcAft>
                <a:spcPts val="0"/>
              </a:spcAft>
              <a:buClr>
                <a:schemeClr val="accent3"/>
              </a:buClr>
              <a:buFont typeface="Wingdings 2"/>
              <a:buNone/>
              <a:defRPr/>
            </a:pPr>
            <a:r>
              <a:rPr lang="en-US" b="1">
                <a:solidFill>
                  <a:srgbClr val="FF0000"/>
                </a:solidFill>
              </a:rPr>
              <a:t>	Types of prescription drugs that are most often abused include:</a:t>
            </a:r>
          </a:p>
          <a:p>
            <a:pPr marL="274320" indent="-274320" fontAlgn="auto">
              <a:lnSpc>
                <a:spcPct val="120000"/>
              </a:lnSpc>
              <a:spcAft>
                <a:spcPts val="0"/>
              </a:spcAft>
              <a:buClr>
                <a:schemeClr val="accent3"/>
              </a:buClr>
              <a:buFont typeface="Wingdings 2"/>
              <a:buNone/>
              <a:defRPr/>
            </a:pPr>
            <a:r>
              <a:rPr lang="en-US"/>
              <a:t>	</a:t>
            </a:r>
            <a:r>
              <a:rPr lang="en-US">
                <a:solidFill>
                  <a:srgbClr val="002060"/>
                </a:solidFill>
              </a:rPr>
              <a:t>1)	Opioid pain relievers (Common example is of sandwich 	with Iodex)</a:t>
            </a:r>
          </a:p>
          <a:p>
            <a:pPr marL="274320" indent="-274320" fontAlgn="auto">
              <a:lnSpc>
                <a:spcPct val="120000"/>
              </a:lnSpc>
              <a:spcAft>
                <a:spcPts val="0"/>
              </a:spcAft>
              <a:buClr>
                <a:schemeClr val="accent3"/>
              </a:buClr>
              <a:buFont typeface="Wingdings 2"/>
              <a:buNone/>
              <a:defRPr/>
            </a:pPr>
            <a:r>
              <a:rPr lang="en-US">
                <a:solidFill>
                  <a:srgbClr val="002060"/>
                </a:solidFill>
              </a:rPr>
              <a:t>	2)	</a:t>
            </a:r>
            <a:r>
              <a:rPr lang="en-US">
                <a:solidFill>
                  <a:srgbClr val="C00000"/>
                </a:solidFill>
              </a:rPr>
              <a:t>Medicine used to treat attention deficit hyperactivity 	disorder</a:t>
            </a:r>
          </a:p>
          <a:p>
            <a:pPr marL="274320" indent="-274320" fontAlgn="auto">
              <a:lnSpc>
                <a:spcPct val="120000"/>
              </a:lnSpc>
              <a:spcAft>
                <a:spcPts val="0"/>
              </a:spcAft>
              <a:buClr>
                <a:schemeClr val="accent3"/>
              </a:buClr>
              <a:buFont typeface="Wingdings 2"/>
              <a:buNone/>
              <a:defRPr/>
            </a:pPr>
            <a:r>
              <a:rPr lang="en-US">
                <a:solidFill>
                  <a:srgbClr val="002060"/>
                </a:solidFill>
              </a:rPr>
              <a:t>	3)	Anxiety medicine</a:t>
            </a:r>
          </a:p>
          <a:p>
            <a:pPr marL="274320" indent="-274320" fontAlgn="auto">
              <a:lnSpc>
                <a:spcPct val="120000"/>
              </a:lnSpc>
              <a:spcAft>
                <a:spcPts val="0"/>
              </a:spcAft>
              <a:buClr>
                <a:schemeClr val="accent3"/>
              </a:buClr>
              <a:buFont typeface="Wingdings 2"/>
              <a:buNone/>
              <a:defRPr/>
            </a:pPr>
            <a:r>
              <a:rPr lang="en-US">
                <a:solidFill>
                  <a:srgbClr val="002060"/>
                </a:solidFill>
              </a:rPr>
              <a:t>	4)	</a:t>
            </a:r>
            <a:r>
              <a:rPr lang="en-US">
                <a:solidFill>
                  <a:srgbClr val="C00000"/>
                </a:solidFill>
              </a:rPr>
              <a:t>The most commonly abused OTC drugs are cough and 	cold medicine which in high doses can make you 	feel drunk or intoxicated.</a:t>
            </a:r>
          </a:p>
          <a:p>
            <a:pPr marL="274320" indent="-274320" fontAlgn="auto">
              <a:spcAft>
                <a:spcPts val="0"/>
              </a:spcAft>
              <a:buClr>
                <a:schemeClr val="accent3"/>
              </a:buClr>
              <a:buFont typeface="Wingdings 2"/>
              <a:buChar char=""/>
              <a:defRPr/>
            </a:pPr>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Apex</Template>
  <Application>Microsoft Office PowerPoint</Application>
  <PresentationFormat>On-screen Show (4:3)</PresentationFormat>
  <Slides>37</Slides>
  <Notes>0</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Flow</vt:lpstr>
      <vt:lpstr>             De - addiction  OF DRUG &amp; SUBSTANCE ABUSE </vt:lpstr>
      <vt:lpstr>PowerPoint Presentation</vt:lpstr>
      <vt:lpstr>PowerPoint Presentation</vt:lpstr>
      <vt:lpstr>PowerPoint Presentation</vt:lpstr>
      <vt:lpstr>What Is Substance Abuse?</vt:lpstr>
      <vt:lpstr>                     COMMONLY ABUSED DRUGS FEW COMMONLY USED DRUGS INCLUDING CLUB DRUGS  ARE DESCRIBED HEREUNDER BUT  OVER AND ABOVE THESE -THERE IS LONG LIST OF DRUGS </vt:lpstr>
      <vt:lpstr>         PRESCRIPTION AND OVER-THE-COUNTER (OTC) MEDICINE</vt:lpstr>
      <vt:lpstr>          PRESCRIPTION AND  OVER-THE-COUNTER (OTC) MEDICINE</vt:lpstr>
      <vt:lpstr>          PRESCRIPTION AND OVER-THE-COUNTER (OTC) MEDICINE</vt:lpstr>
      <vt:lpstr>HEROIN</vt:lpstr>
      <vt:lpstr>         </vt:lpstr>
      <vt:lpstr>COCAINE</vt:lpstr>
      <vt:lpstr>COCAINE</vt:lpstr>
      <vt:lpstr>MARIJUANA</vt:lpstr>
      <vt:lpstr>MARIJUANA</vt:lpstr>
      <vt:lpstr> LYSERGIC ACID DIETHYLAMIDE (LSD)</vt:lpstr>
      <vt:lpstr>CRYSTAL METH</vt:lpstr>
      <vt:lpstr>SUMMERY OF EFFECTS OF DRUGS</vt:lpstr>
      <vt:lpstr>DIAGNOSIS</vt:lpstr>
      <vt:lpstr>TREATMENT</vt:lpstr>
      <vt:lpstr>DETOXIFICATION</vt:lpstr>
      <vt:lpstr>PREVENTION PROGRAMMES</vt:lpstr>
      <vt:lpstr>PREVENTION PROGRAMMES</vt:lpstr>
      <vt:lpstr>WORKSHOPS AND LECTURES IN COMMUNITY</vt:lpstr>
      <vt:lpstr>MINI UNPLUGGED WORKSHOPS</vt:lpstr>
      <vt:lpstr>WHAT IS UNPLUGGED PROGRAMME?</vt:lpstr>
      <vt:lpstr>PowerPoint Presentation</vt:lpstr>
      <vt:lpstr>MINI UNPLUGGED</vt:lpstr>
      <vt:lpstr>SHACKLEFREE WORKSHOPS</vt:lpstr>
      <vt:lpstr>SHACKLEFREE MANUALS</vt:lpstr>
      <vt:lpstr>TRAINING PROGRAMMES FOR  FAMILY PHYSICIANS</vt:lpstr>
      <vt:lpstr>TOPICS OF TRAINING PROGRAMMES FOR FAMILY PHYSICIANS</vt:lpstr>
      <vt:lpstr>PowerPoint Presentation</vt:lpstr>
      <vt:lpstr>PowerPoint Presentation</vt:lpstr>
      <vt:lpstr>PowerPoint Presentation</vt:lpstr>
      <vt:lpstr>WHAT CAN WE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 addiction  OF DRUG &amp; SUBSTANCE ABUSE</dc:title>
  <dc:creator>Yogesh</dc:creator>
  <cp:lastModifiedBy>Yogesh Zaveri</cp:lastModifiedBy>
  <cp:revision>3</cp:revision>
  <dcterms:created xsi:type="dcterms:W3CDTF">2020-05-12T11:10:11Z</dcterms:created>
  <dcterms:modified xsi:type="dcterms:W3CDTF">2020-05-25T14:35:12Z</dcterms:modified>
</cp:coreProperties>
</file>