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9" r:id="rId4"/>
    <p:sldId id="258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inkaware.co.uk/alcohol-facts/health-effects-of-alcohol/mental-health/alcohol-and-depression/" TargetMode="External"/><Relationship Id="rId2" Type="http://schemas.openxmlformats.org/officeDocument/2006/relationships/hyperlink" Target="https://www.drinkaware.co.uk/alcohol-facts/health-effects-of-alcohol/mental-health/alcohol-and-anxiet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rinkaware.co.uk/alcohol-facts/health-effects-of-alcohol/mental-health/alcohol-and-mental-health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inkaware.co.uk/check-the-facts/health-effects-of-alcohol/mental-health/alcohol-dependenc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3782" y="2099733"/>
            <a:ext cx="8825658" cy="983101"/>
          </a:xfrm>
        </p:spPr>
        <p:txBody>
          <a:bodyPr/>
          <a:lstStyle/>
          <a:p>
            <a:pPr algn="ctr"/>
            <a:r>
              <a:rPr lang="en-IN" b="1" dirty="0" smtClean="0"/>
              <a:t>Alcohol Addiction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5923" y="5887735"/>
            <a:ext cx="3279367" cy="861420"/>
          </a:xfrm>
        </p:spPr>
        <p:txBody>
          <a:bodyPr/>
          <a:lstStyle/>
          <a:p>
            <a:pPr algn="r"/>
            <a:r>
              <a:rPr lang="en-IN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PDG Dr </a:t>
            </a:r>
            <a:r>
              <a:rPr lang="en-IN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Shailesh</a:t>
            </a:r>
            <a:r>
              <a:rPr lang="en-IN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IN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Palekar</a:t>
            </a:r>
            <a:endParaRPr lang="en-IN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157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b="1" dirty="0" smtClean="0"/>
              <a:t>How do you suspect Alcohol </a:t>
            </a:r>
            <a:r>
              <a:rPr lang="en-IN" sz="4400" b="1" dirty="0" err="1" smtClean="0"/>
              <a:t>Dependance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90" y="2603500"/>
            <a:ext cx="11129554" cy="3416300"/>
          </a:xfrm>
        </p:spPr>
        <p:txBody>
          <a:bodyPr>
            <a:normAutofit/>
          </a:bodyPr>
          <a:lstStyle/>
          <a:p>
            <a:pPr lvl="0"/>
            <a:r>
              <a:rPr lang="en-US" sz="2400" b="1" dirty="0"/>
              <a:t>A lack of interest in previously normal activities </a:t>
            </a:r>
            <a:endParaRPr lang="en-IN" sz="2400" b="1" dirty="0"/>
          </a:p>
          <a:p>
            <a:pPr lvl="0"/>
            <a:r>
              <a:rPr lang="en-US" sz="2400" b="1" dirty="0"/>
              <a:t>Appearing intoxicated more regularly</a:t>
            </a:r>
            <a:endParaRPr lang="en-IN" sz="2400" b="1" dirty="0"/>
          </a:p>
          <a:p>
            <a:pPr lvl="0"/>
            <a:r>
              <a:rPr lang="en-US" sz="2400" b="1" dirty="0"/>
              <a:t>Needing to drink more in order to achieve the same effects </a:t>
            </a:r>
            <a:endParaRPr lang="en-IN" sz="2400" b="1" dirty="0"/>
          </a:p>
          <a:p>
            <a:pPr lvl="0"/>
            <a:r>
              <a:rPr lang="en-US" sz="2400" b="1" dirty="0"/>
              <a:t>Appearing tired, unwell or irritable</a:t>
            </a:r>
            <a:endParaRPr lang="en-IN" sz="2400" b="1" dirty="0"/>
          </a:p>
          <a:p>
            <a:pPr lvl="0"/>
            <a:r>
              <a:rPr lang="en-US" sz="2400" b="1" dirty="0"/>
              <a:t>An inability to say no to alcohol</a:t>
            </a:r>
            <a:endParaRPr lang="en-IN" sz="2400" b="1" dirty="0"/>
          </a:p>
          <a:p>
            <a:pPr lvl="0"/>
            <a:r>
              <a:rPr lang="en-US" sz="2400" b="1" dirty="0">
                <a:hlinkClick r:id="rId2" tooltip="Alcohol and anxiety"/>
              </a:rPr>
              <a:t>Anxiety</a:t>
            </a:r>
            <a:r>
              <a:rPr lang="en-US" sz="2400" b="1" dirty="0"/>
              <a:t>, </a:t>
            </a:r>
            <a:r>
              <a:rPr lang="en-US" sz="2400" b="1" dirty="0">
                <a:hlinkClick r:id="rId3" tooltip="Alcohol and depression"/>
              </a:rPr>
              <a:t>depression</a:t>
            </a:r>
            <a:r>
              <a:rPr lang="en-US" sz="2400" b="1" dirty="0"/>
              <a:t> or other </a:t>
            </a:r>
            <a:r>
              <a:rPr lang="en-US" sz="2400" b="1" dirty="0">
                <a:hlinkClick r:id="rId4" tooltip="Alcohol and mental health"/>
              </a:rPr>
              <a:t>mental health</a:t>
            </a:r>
            <a:r>
              <a:rPr lang="en-US" sz="2400" b="1" dirty="0"/>
              <a:t> problems</a:t>
            </a:r>
            <a:endParaRPr lang="en-IN" sz="2400" b="1" dirty="0"/>
          </a:p>
          <a:p>
            <a:pPr lvl="0"/>
            <a:r>
              <a:rPr lang="en-US" sz="2400" b="1" dirty="0"/>
              <a:t>Becoming secretive or dishonest</a:t>
            </a:r>
            <a:endParaRPr lang="en-IN" sz="2400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2975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b="1" dirty="0" smtClean="0"/>
              <a:t>How do we approach such cases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703" y="2603500"/>
            <a:ext cx="10985863" cy="34163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just"/>
            <a:r>
              <a:rPr lang="en-US" sz="2400" b="1" dirty="0" smtClean="0"/>
              <a:t>In </a:t>
            </a:r>
            <a:r>
              <a:rPr lang="en-US" sz="2400" b="1" dirty="0"/>
              <a:t>many cases, the first step of treating alcoholism is acknowledging there is a problem</a:t>
            </a:r>
            <a:r>
              <a:rPr lang="en-US" sz="2400" b="1" dirty="0" smtClean="0"/>
              <a:t>.</a:t>
            </a:r>
          </a:p>
          <a:p>
            <a:pPr algn="just"/>
            <a:r>
              <a:rPr lang="en-US" sz="2400" b="1" dirty="0" smtClean="0"/>
              <a:t> </a:t>
            </a:r>
            <a:r>
              <a:rPr lang="en-US" sz="2400" b="1" dirty="0"/>
              <a:t>As with many health problems the second step is to seek help from a healthcare professional, like your local GP who can refer you to a specialist</a:t>
            </a:r>
            <a:endParaRPr lang="en-IN" sz="2400" b="1" dirty="0"/>
          </a:p>
        </p:txBody>
      </p:sp>
    </p:spTree>
    <p:extLst>
      <p:ext uri="{BB962C8B-B14F-4D97-AF65-F5344CB8AC3E}">
        <p14:creationId xmlns:p14="http://schemas.microsoft.com/office/powerpoint/2010/main" xmlns="" val="125736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b="1" dirty="0" smtClean="0"/>
              <a:t>Treatment Modalities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702" y="2433681"/>
            <a:ext cx="10946675" cy="34163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 algn="just"/>
            <a:r>
              <a:rPr lang="en-US" sz="2400" b="1" dirty="0" smtClean="0"/>
              <a:t>There </a:t>
            </a:r>
            <a:r>
              <a:rPr lang="en-US" sz="2400" b="1" dirty="0"/>
              <a:t>are different treatments available for people diagnosed with alcoholism but a key stage of treatment is detoxification</a:t>
            </a:r>
            <a:r>
              <a:rPr lang="en-US" sz="2400" b="1" dirty="0" smtClean="0"/>
              <a:t>.</a:t>
            </a:r>
            <a:endParaRPr lang="en-US" sz="2400" b="1" dirty="0"/>
          </a:p>
          <a:p>
            <a:pPr algn="just"/>
            <a:r>
              <a:rPr lang="en-US" sz="2400" b="1" dirty="0" smtClean="0"/>
              <a:t>Detox </a:t>
            </a:r>
            <a:r>
              <a:rPr lang="en-US" sz="2400" b="1" dirty="0"/>
              <a:t>involves stopping drinking completely so that the body can adjust to being without alcohol. During this time, a person may experience </a:t>
            </a:r>
            <a:r>
              <a:rPr lang="en-US" sz="2400" b="1" dirty="0">
                <a:hlinkClick r:id="rId2"/>
              </a:rPr>
              <a:t>alcohol withdrawal symptoms</a:t>
            </a:r>
            <a:r>
              <a:rPr lang="en-US" sz="2400" b="1" dirty="0" smtClean="0"/>
              <a:t>.</a:t>
            </a:r>
          </a:p>
          <a:p>
            <a:pPr algn="just"/>
            <a:r>
              <a:rPr lang="en-US" sz="2400" b="1" dirty="0" smtClean="0"/>
              <a:t>Psychological and psychosocial treatments can involve </a:t>
            </a:r>
            <a:r>
              <a:rPr lang="en-US" sz="2400" b="1" dirty="0" err="1" smtClean="0"/>
              <a:t>counselling</a:t>
            </a:r>
            <a:r>
              <a:rPr lang="en-US" sz="2400" b="1" dirty="0" smtClean="0"/>
              <a:t> to help you understand and change your attitude towards drinking.</a:t>
            </a:r>
            <a:endParaRPr lang="en-IN" sz="2400" b="1" dirty="0" smtClean="0"/>
          </a:p>
          <a:p>
            <a:pPr algn="just"/>
            <a:endParaRPr lang="en-IN" sz="2400" b="1" dirty="0"/>
          </a:p>
          <a:p>
            <a:pPr algn="just"/>
            <a:endParaRPr lang="en-IN" sz="2400" b="1" dirty="0"/>
          </a:p>
        </p:txBody>
      </p:sp>
    </p:spTree>
    <p:extLst>
      <p:ext uri="{BB962C8B-B14F-4D97-AF65-F5344CB8AC3E}">
        <p14:creationId xmlns:p14="http://schemas.microsoft.com/office/powerpoint/2010/main" xmlns="" val="123793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b="1" dirty="0" smtClean="0"/>
              <a:t>Rx - Continued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830" y="2603500"/>
            <a:ext cx="11011988" cy="3416300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smtClean="0"/>
              <a:t>Cognitive </a:t>
            </a:r>
            <a:r>
              <a:rPr lang="en-US" sz="2400" b="1" dirty="0" err="1"/>
              <a:t>Behavioural</a:t>
            </a:r>
            <a:r>
              <a:rPr lang="en-US" sz="2400" b="1" dirty="0"/>
              <a:t> Therapy (CBT) can also be offered to help change negative thought patterns which lead to drinking.</a:t>
            </a:r>
            <a:endParaRPr lang="en-IN" sz="2400" b="1" dirty="0"/>
          </a:p>
          <a:p>
            <a:pPr algn="just"/>
            <a:r>
              <a:rPr lang="en-US" sz="2400" b="1" dirty="0"/>
              <a:t>Mutual help such as </a:t>
            </a:r>
            <a:r>
              <a:rPr lang="en-US" sz="2400" b="1" dirty="0" smtClean="0"/>
              <a:t>Alcohol Anonymous </a:t>
            </a:r>
            <a:r>
              <a:rPr lang="en-US" sz="2400" b="1" dirty="0"/>
              <a:t>help partly because of the new network of support a person gains and also because people adjust their thinking and their attitudes to themselves and others.</a:t>
            </a:r>
            <a:endParaRPr lang="en-IN" sz="2400" b="1" dirty="0"/>
          </a:p>
          <a:p>
            <a:pPr algn="just"/>
            <a:r>
              <a:rPr lang="en-US" sz="2400" b="1" dirty="0"/>
              <a:t>Pharmacological treatments (i.e. medications) can also have a role in preventing relapse for some people who are trying to abstain, or trying to reduce their drinking.</a:t>
            </a:r>
            <a:endParaRPr lang="en-IN" sz="2400" b="1" dirty="0"/>
          </a:p>
          <a:p>
            <a:pPr algn="just"/>
            <a:endParaRPr lang="en-IN" sz="2400" b="1" dirty="0"/>
          </a:p>
        </p:txBody>
      </p:sp>
    </p:spTree>
    <p:extLst>
      <p:ext uri="{BB962C8B-B14F-4D97-AF65-F5344CB8AC3E}">
        <p14:creationId xmlns:p14="http://schemas.microsoft.com/office/powerpoint/2010/main" xmlns="" val="162522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b="1" dirty="0" smtClean="0"/>
              <a:t>Benefits of Rx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704" y="2603500"/>
            <a:ext cx="11064240" cy="3416300"/>
          </a:xfrm>
        </p:spPr>
        <p:txBody>
          <a:bodyPr/>
          <a:lstStyle/>
          <a:p>
            <a:endParaRPr lang="en-IN" dirty="0" smtClean="0"/>
          </a:p>
          <a:p>
            <a:endParaRPr lang="en-IN" dirty="0"/>
          </a:p>
          <a:p>
            <a:pPr algn="just"/>
            <a:r>
              <a:rPr lang="en-IN" sz="2400" b="1" dirty="0" smtClean="0"/>
              <a:t>50-60 % Alcoholics maintain abstinence for years and even permanently</a:t>
            </a:r>
          </a:p>
          <a:p>
            <a:pPr algn="just"/>
            <a:r>
              <a:rPr lang="en-IN" sz="2400" b="1" dirty="0" smtClean="0"/>
              <a:t>Even without Rx – 20 % chance of spontaneous remission with </a:t>
            </a:r>
            <a:r>
              <a:rPr lang="en-IN" sz="2400" b="1" dirty="0" smtClean="0"/>
              <a:t>long term </a:t>
            </a:r>
            <a:r>
              <a:rPr lang="en-IN" sz="2400" b="1" dirty="0" smtClean="0"/>
              <a:t>abstinence</a:t>
            </a:r>
          </a:p>
          <a:p>
            <a:pPr algn="just"/>
            <a:r>
              <a:rPr lang="en-IN" sz="2400" b="1" dirty="0" smtClean="0"/>
              <a:t>If </a:t>
            </a:r>
            <a:r>
              <a:rPr lang="en-IN" sz="2400" b="1" dirty="0" err="1" smtClean="0"/>
              <a:t>frequenct</a:t>
            </a:r>
            <a:r>
              <a:rPr lang="en-IN" sz="2400" b="1" dirty="0" smtClean="0"/>
              <a:t> </a:t>
            </a:r>
            <a:r>
              <a:rPr lang="en-IN" sz="2400" b="1" dirty="0" smtClean="0"/>
              <a:t>relapses – life span shortened by </a:t>
            </a:r>
            <a:r>
              <a:rPr lang="en-IN" sz="2400" b="1" dirty="0" smtClean="0"/>
              <a:t>at least </a:t>
            </a:r>
            <a:r>
              <a:rPr lang="en-IN" sz="2400" b="1" dirty="0" smtClean="0"/>
              <a:t>10 years </a:t>
            </a:r>
          </a:p>
          <a:p>
            <a:endParaRPr lang="en-IN" dirty="0"/>
          </a:p>
          <a:p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47325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b="1" dirty="0" smtClean="0"/>
              <a:t>Major Causes of Death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3363" y="2329177"/>
            <a:ext cx="3735978" cy="3416300"/>
          </a:xfrm>
        </p:spPr>
        <p:txBody>
          <a:bodyPr/>
          <a:lstStyle/>
          <a:p>
            <a:endParaRPr lang="en-IN" dirty="0" smtClean="0"/>
          </a:p>
          <a:p>
            <a:endParaRPr lang="en-IN" dirty="0"/>
          </a:p>
          <a:p>
            <a:r>
              <a:rPr lang="en-IN" sz="3200" b="1" dirty="0" smtClean="0"/>
              <a:t>Heart Disease</a:t>
            </a:r>
          </a:p>
          <a:p>
            <a:r>
              <a:rPr lang="en-IN" sz="3200" b="1" dirty="0" smtClean="0"/>
              <a:t>Cancer</a:t>
            </a:r>
          </a:p>
          <a:p>
            <a:r>
              <a:rPr lang="en-IN" sz="3200" b="1" dirty="0" smtClean="0"/>
              <a:t>Accidents</a:t>
            </a:r>
          </a:p>
          <a:p>
            <a:r>
              <a:rPr lang="en-IN" sz="3200" b="1" dirty="0" smtClean="0"/>
              <a:t>Suicide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301924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b="1" dirty="0" smtClean="0"/>
              <a:t>Role of Rotary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2603500"/>
            <a:ext cx="11181806" cy="3416300"/>
          </a:xfrm>
        </p:spPr>
        <p:txBody>
          <a:bodyPr>
            <a:normAutofit/>
          </a:bodyPr>
          <a:lstStyle/>
          <a:p>
            <a:r>
              <a:rPr lang="en-IN" sz="2400" b="1" dirty="0" smtClean="0"/>
              <a:t>Identify Target Audience for creating AWARENESS of pitfalls of Alcoholism</a:t>
            </a:r>
          </a:p>
          <a:p>
            <a:endParaRPr lang="en-IN" sz="2400" b="1" dirty="0" smtClean="0"/>
          </a:p>
          <a:p>
            <a:r>
              <a:rPr lang="en-IN" sz="2400" b="1" dirty="0" smtClean="0"/>
              <a:t>Target Audience is all age groups –  School Children </a:t>
            </a:r>
          </a:p>
          <a:p>
            <a:pPr marL="0" indent="0">
              <a:buNone/>
            </a:pPr>
            <a:r>
              <a:rPr lang="en-IN" sz="2400" b="1" dirty="0" smtClean="0"/>
              <a:t>                                                                   </a:t>
            </a:r>
            <a:r>
              <a:rPr lang="en-IN" sz="2400" b="1" dirty="0" smtClean="0"/>
              <a:t>College </a:t>
            </a:r>
            <a:r>
              <a:rPr lang="en-IN" sz="2400" b="1" dirty="0" smtClean="0"/>
              <a:t>Students</a:t>
            </a:r>
          </a:p>
          <a:p>
            <a:pPr marL="0" indent="0">
              <a:buNone/>
            </a:pPr>
            <a:r>
              <a:rPr lang="en-IN" sz="2400" b="1" dirty="0" smtClean="0"/>
              <a:t>                                                                   </a:t>
            </a:r>
            <a:r>
              <a:rPr lang="en-IN" sz="2400" b="1" dirty="0" smtClean="0"/>
              <a:t>Youth </a:t>
            </a:r>
            <a:r>
              <a:rPr lang="en-IN" sz="2400" b="1" dirty="0" smtClean="0"/>
              <a:t>in Corporates</a:t>
            </a:r>
          </a:p>
          <a:p>
            <a:pPr marL="0" indent="0">
              <a:buNone/>
            </a:pPr>
            <a:r>
              <a:rPr lang="en-IN" sz="2400" b="1" dirty="0" smtClean="0"/>
              <a:t>                                                                   </a:t>
            </a:r>
            <a:r>
              <a:rPr lang="en-IN" sz="2400" b="1" dirty="0" smtClean="0"/>
              <a:t>Senior </a:t>
            </a:r>
            <a:r>
              <a:rPr lang="en-IN" sz="2400" b="1" dirty="0" smtClean="0"/>
              <a:t>Citizens</a:t>
            </a:r>
          </a:p>
          <a:p>
            <a:pPr marL="0" indent="0">
              <a:buNone/>
            </a:pP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7914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b="1" dirty="0" smtClean="0"/>
              <a:t>AWARENESS PROGRAMS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2551248"/>
            <a:ext cx="11142617" cy="3416300"/>
          </a:xfrm>
        </p:spPr>
        <p:txBody>
          <a:bodyPr>
            <a:noAutofit/>
          </a:bodyPr>
          <a:lstStyle/>
          <a:p>
            <a:pPr algn="just"/>
            <a:r>
              <a:rPr lang="en-IN" sz="2400" b="1" dirty="0" smtClean="0"/>
              <a:t>Presentations</a:t>
            </a:r>
          </a:p>
          <a:p>
            <a:pPr algn="just"/>
            <a:r>
              <a:rPr lang="en-IN" sz="2400" b="1" dirty="0" smtClean="0"/>
              <a:t>Short Documentary to be prepared – run in theatres / Schools / Colleges</a:t>
            </a:r>
          </a:p>
          <a:p>
            <a:pPr algn="just"/>
            <a:r>
              <a:rPr lang="en-IN" sz="2400" b="1" dirty="0" smtClean="0"/>
              <a:t>Brand Ambassador to be identified </a:t>
            </a:r>
          </a:p>
          <a:p>
            <a:pPr algn="just"/>
            <a:r>
              <a:rPr lang="en-IN" sz="2400" b="1" dirty="0" smtClean="0"/>
              <a:t>Essay Competitions on Addictions and problems related to it</a:t>
            </a:r>
          </a:p>
          <a:p>
            <a:pPr algn="just"/>
            <a:r>
              <a:rPr lang="en-IN" sz="2400" b="1" dirty="0" smtClean="0"/>
              <a:t>Success Stories of De - Addicted People</a:t>
            </a:r>
          </a:p>
          <a:p>
            <a:pPr algn="just"/>
            <a:r>
              <a:rPr lang="en-IN" sz="2400" b="1" dirty="0" smtClean="0"/>
              <a:t>Camps in Happy Villages / Happy Schools</a:t>
            </a:r>
          </a:p>
          <a:p>
            <a:pPr algn="just"/>
            <a:r>
              <a:rPr lang="en-IN" sz="2400" b="1" dirty="0" err="1" smtClean="0"/>
              <a:t>Rotaract</a:t>
            </a:r>
            <a:r>
              <a:rPr lang="en-IN" sz="2400" b="1" dirty="0" smtClean="0"/>
              <a:t> to promote our </a:t>
            </a:r>
            <a:r>
              <a:rPr lang="en-IN" sz="2400" b="1" dirty="0" err="1" smtClean="0"/>
              <a:t>ppt</a:t>
            </a:r>
            <a:r>
              <a:rPr lang="en-IN" sz="2400" b="1" dirty="0" smtClean="0"/>
              <a:t> in their colleges</a:t>
            </a:r>
            <a:endParaRPr lang="en-IN" sz="2400" b="1" dirty="0"/>
          </a:p>
        </p:txBody>
      </p:sp>
    </p:spTree>
    <p:extLst>
      <p:ext uri="{BB962C8B-B14F-4D97-AF65-F5344CB8AC3E}">
        <p14:creationId xmlns:p14="http://schemas.microsoft.com/office/powerpoint/2010/main" xmlns="" val="160762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b="1" dirty="0" smtClean="0"/>
              <a:t>Identification – Rx and Rehabilitation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704" y="2498996"/>
            <a:ext cx="11011988" cy="3416300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endParaRPr lang="en-IN" dirty="0"/>
          </a:p>
          <a:p>
            <a:r>
              <a:rPr lang="en-IN" sz="3200" b="1" dirty="0" smtClean="0"/>
              <a:t>Hold Medical Check Up Camps for identifying Addicts</a:t>
            </a:r>
          </a:p>
          <a:p>
            <a:r>
              <a:rPr lang="en-IN" sz="3200" b="1" dirty="0" smtClean="0"/>
              <a:t>Refer them to Empanelled Doctors by Rotary</a:t>
            </a:r>
          </a:p>
          <a:p>
            <a:r>
              <a:rPr lang="en-IN" sz="3200" b="1" dirty="0" smtClean="0"/>
              <a:t>Connect them with Alcohol Anonymous Groups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7028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b="1" dirty="0" smtClean="0"/>
              <a:t>Lets Give up on Alcohol Abuse</a:t>
            </a:r>
            <a:endParaRPr lang="en-IN" sz="4400" b="1" dirty="0"/>
          </a:p>
        </p:txBody>
      </p:sp>
      <p:pic>
        <p:nvPicPr>
          <p:cNvPr id="2050" name="Picture 2" descr="Wine Glass Breaking High-Res Stock Photo - Getty Imag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88095" y="2315284"/>
            <a:ext cx="2953567" cy="4320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6781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000" b="1" dirty="0" smtClean="0"/>
              <a:t>Why is this topic Discussed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1546" y="6992620"/>
            <a:ext cx="8825659" cy="3416300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1026" name="Picture 2" descr="Understanding the 5 Types of Alcoholics | The Recovery Vill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6732" y="2366681"/>
            <a:ext cx="6567746" cy="428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16859" y="2967335"/>
            <a:ext cx="4961965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IN" sz="2800" b="1" dirty="0" smtClean="0"/>
              <a:t>It </a:t>
            </a:r>
            <a:r>
              <a:rPr lang="en-IN" sz="2800" b="1" dirty="0"/>
              <a:t>destroys individuals </a:t>
            </a:r>
          </a:p>
          <a:p>
            <a:pPr>
              <a:buFont typeface="Wingdings" pitchFamily="2" charset="2"/>
              <a:buChar char="v"/>
            </a:pPr>
            <a:endParaRPr lang="en-IN" sz="2800" b="1" dirty="0" smtClean="0"/>
          </a:p>
          <a:p>
            <a:pPr>
              <a:buFont typeface="Wingdings" pitchFamily="2" charset="2"/>
              <a:buChar char="v"/>
            </a:pPr>
            <a:r>
              <a:rPr lang="en-IN" sz="2800" b="1" dirty="0" smtClean="0"/>
              <a:t>It </a:t>
            </a:r>
            <a:r>
              <a:rPr lang="en-IN" sz="2800" b="1" dirty="0"/>
              <a:t>ruins </a:t>
            </a:r>
            <a:r>
              <a:rPr lang="en-IN" sz="2800" b="1" dirty="0" smtClean="0"/>
              <a:t>Families</a:t>
            </a:r>
          </a:p>
          <a:p>
            <a:pPr>
              <a:buFont typeface="Wingdings" pitchFamily="2" charset="2"/>
              <a:buChar char="v"/>
            </a:pPr>
            <a:endParaRPr lang="en-IN" sz="2800" b="1" dirty="0"/>
          </a:p>
          <a:p>
            <a:pPr>
              <a:buFont typeface="Wingdings" pitchFamily="2" charset="2"/>
              <a:buChar char="v"/>
            </a:pPr>
            <a:r>
              <a:rPr lang="en-IN" sz="2800" b="1" dirty="0" smtClean="0"/>
              <a:t>Causes </a:t>
            </a:r>
            <a:r>
              <a:rPr lang="en-IN" sz="2800" b="1" dirty="0" smtClean="0"/>
              <a:t>Social Problems</a:t>
            </a:r>
            <a:endParaRPr lang="en-IN" sz="2800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3045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5 Thank-You Letters to Send to People in Your Network Who Matter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44367" y="2603500"/>
            <a:ext cx="8447578" cy="341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3592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000" b="1" dirty="0" smtClean="0"/>
              <a:t>Is Alcohol Beneficial ?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7" y="2603500"/>
            <a:ext cx="11194869" cy="3416300"/>
          </a:xfrm>
        </p:spPr>
        <p:txBody>
          <a:bodyPr/>
          <a:lstStyle/>
          <a:p>
            <a:r>
              <a:rPr lang="en-IN" sz="2800" b="1" dirty="0"/>
              <a:t>Low level intake of alcohol has beneficial effects – </a:t>
            </a:r>
            <a:r>
              <a:rPr lang="en-IN" sz="2800" b="1" dirty="0" err="1" smtClean="0"/>
              <a:t>upto</a:t>
            </a:r>
            <a:r>
              <a:rPr lang="en-IN" sz="2800" b="1" dirty="0" smtClean="0"/>
              <a:t> 2 standard drinks</a:t>
            </a:r>
          </a:p>
          <a:p>
            <a:r>
              <a:rPr lang="en-IN" sz="2800" b="1" dirty="0" smtClean="0"/>
              <a:t>Increased </a:t>
            </a:r>
            <a:r>
              <a:rPr lang="en-IN" sz="2800" b="1" dirty="0"/>
              <a:t>Good Cholesterol </a:t>
            </a:r>
            <a:r>
              <a:rPr lang="en-IN" sz="2800" b="1" dirty="0" smtClean="0"/>
              <a:t> </a:t>
            </a:r>
          </a:p>
          <a:p>
            <a:r>
              <a:rPr lang="en-IN" sz="2800" b="1" dirty="0" smtClean="0"/>
              <a:t>less </a:t>
            </a:r>
            <a:r>
              <a:rPr lang="en-IN" sz="2800" b="1" dirty="0"/>
              <a:t>strokes and Heart Disease </a:t>
            </a:r>
            <a:r>
              <a:rPr lang="en-IN" sz="2800" b="1" dirty="0" smtClean="0"/>
              <a:t> </a:t>
            </a:r>
          </a:p>
          <a:p>
            <a:r>
              <a:rPr lang="en-IN" sz="2800" b="1" dirty="0" smtClean="0"/>
              <a:t>less </a:t>
            </a:r>
            <a:r>
              <a:rPr lang="en-IN" sz="2800" b="1" dirty="0"/>
              <a:t>episodes of vascular Dementia </a:t>
            </a:r>
          </a:p>
          <a:p>
            <a:r>
              <a:rPr lang="en-IN" sz="2800" b="1" dirty="0" smtClean="0"/>
              <a:t>Less incidence of  </a:t>
            </a:r>
            <a:r>
              <a:rPr lang="en-IN" sz="2800" b="1" dirty="0" err="1" smtClean="0"/>
              <a:t>Alzeimer’s</a:t>
            </a:r>
            <a:r>
              <a:rPr lang="en-IN" sz="2800" b="1" dirty="0" smtClean="0"/>
              <a:t> Disease</a:t>
            </a:r>
            <a:endParaRPr lang="en-IN" sz="2800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41777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b="1" dirty="0" smtClean="0"/>
              <a:t>Problem with Alcohol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2603500"/>
            <a:ext cx="11090366" cy="3416300"/>
          </a:xfrm>
        </p:spPr>
        <p:txBody>
          <a:bodyPr>
            <a:noAutofit/>
          </a:bodyPr>
          <a:lstStyle/>
          <a:p>
            <a:r>
              <a:rPr lang="en-IN" sz="2400" b="1" dirty="0" smtClean="0"/>
              <a:t>20 % of Men and 10 % of women have repetitive alcohol problems</a:t>
            </a:r>
          </a:p>
          <a:p>
            <a:r>
              <a:rPr lang="en-IN" sz="2400" b="1" dirty="0" smtClean="0"/>
              <a:t>Intake of more than 3 standard drinks per day enhances cancer and vascular disorders</a:t>
            </a:r>
          </a:p>
          <a:p>
            <a:r>
              <a:rPr lang="en-IN" sz="2400" b="1" dirty="0" smtClean="0"/>
              <a:t>Problem increasing in Younger Generation</a:t>
            </a:r>
          </a:p>
          <a:p>
            <a:r>
              <a:rPr lang="en-IN" sz="2400" b="1" dirty="0" smtClean="0"/>
              <a:t>Repeated use of alcohol causes Acquired Tolerance</a:t>
            </a:r>
          </a:p>
          <a:p>
            <a:r>
              <a:rPr lang="en-IN" sz="2400" b="1" dirty="0" smtClean="0"/>
              <a:t>Excess alcohol hurts virtually all organs </a:t>
            </a:r>
          </a:p>
          <a:p>
            <a:r>
              <a:rPr lang="en-IN" sz="2400" b="1" dirty="0" smtClean="0"/>
              <a:t>Alcohol Abuse</a:t>
            </a:r>
          </a:p>
          <a:p>
            <a:r>
              <a:rPr lang="en-IN" sz="2400" b="1" dirty="0" smtClean="0"/>
              <a:t>Alcohol </a:t>
            </a:r>
            <a:r>
              <a:rPr lang="en-IN" sz="2400" b="1" dirty="0" err="1" smtClean="0"/>
              <a:t>Dependance</a:t>
            </a:r>
            <a:endParaRPr lang="en-IN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28011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b="1" dirty="0" smtClean="0"/>
              <a:t>Alcohol and Organ Effects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451" y="2355303"/>
            <a:ext cx="11155679" cy="3416300"/>
          </a:xfrm>
        </p:spPr>
        <p:txBody>
          <a:bodyPr>
            <a:noAutofit/>
          </a:bodyPr>
          <a:lstStyle/>
          <a:p>
            <a:r>
              <a:rPr lang="en-IN" sz="2000" b="1" dirty="0" smtClean="0"/>
              <a:t>Nervous System – Memory Disturbances / Sleep Disorders / Peripheral Neuropathy/ Cerebellar Degeneration / </a:t>
            </a:r>
            <a:r>
              <a:rPr lang="en-IN" sz="2000" b="1" dirty="0" err="1" smtClean="0"/>
              <a:t>Wernikes</a:t>
            </a:r>
            <a:r>
              <a:rPr lang="en-IN" sz="2000" b="1" dirty="0" smtClean="0"/>
              <a:t> </a:t>
            </a:r>
            <a:r>
              <a:rPr lang="en-IN" sz="2000" b="1" dirty="0" err="1" smtClean="0"/>
              <a:t>Korsakoffs</a:t>
            </a:r>
            <a:r>
              <a:rPr lang="en-IN" sz="2000" b="1" dirty="0" smtClean="0"/>
              <a:t> </a:t>
            </a:r>
            <a:r>
              <a:rPr lang="en-IN" sz="2000" b="1" dirty="0" err="1" smtClean="0"/>
              <a:t>Pyschosis</a:t>
            </a:r>
            <a:endParaRPr lang="en-IN" sz="2000" b="1" dirty="0" smtClean="0"/>
          </a:p>
          <a:p>
            <a:r>
              <a:rPr lang="en-IN" sz="2000" b="1" dirty="0" smtClean="0"/>
              <a:t>GI </a:t>
            </a:r>
            <a:r>
              <a:rPr lang="en-IN" sz="2000" b="1" dirty="0" smtClean="0"/>
              <a:t>System </a:t>
            </a:r>
            <a:r>
              <a:rPr lang="en-IN" sz="2000" b="1" dirty="0" smtClean="0"/>
              <a:t>– Severe Acidity / Vomiting / Bleeding</a:t>
            </a:r>
          </a:p>
          <a:p>
            <a:r>
              <a:rPr lang="en-IN" sz="2000" b="1" dirty="0" smtClean="0"/>
              <a:t>Pancreas – Acute Pancreatitis – can be Life Threatening</a:t>
            </a:r>
          </a:p>
          <a:p>
            <a:r>
              <a:rPr lang="en-IN" sz="2000" b="1" dirty="0" smtClean="0"/>
              <a:t>Liver – Cirrhosis of Liver in 15 % of patients</a:t>
            </a:r>
          </a:p>
          <a:p>
            <a:r>
              <a:rPr lang="en-IN" sz="2000" b="1" dirty="0" smtClean="0"/>
              <a:t>Cancers – Breast Cancers / Oral and Oesophageal Cancers</a:t>
            </a:r>
          </a:p>
          <a:p>
            <a:r>
              <a:rPr lang="en-IN" sz="2000" b="1" dirty="0" err="1" smtClean="0"/>
              <a:t>Haemopoetic</a:t>
            </a:r>
            <a:r>
              <a:rPr lang="en-IN" sz="2000" b="1" dirty="0" smtClean="0"/>
              <a:t> – Low </a:t>
            </a:r>
            <a:r>
              <a:rPr lang="en-IN" sz="2000" b="1" dirty="0" err="1" smtClean="0"/>
              <a:t>Vit</a:t>
            </a:r>
            <a:r>
              <a:rPr lang="en-IN" sz="2000" b="1" dirty="0" smtClean="0"/>
              <a:t> B12 and Folic Acid / Low Platelets</a:t>
            </a:r>
          </a:p>
          <a:p>
            <a:r>
              <a:rPr lang="en-IN" sz="2000" b="1" dirty="0" smtClean="0"/>
              <a:t>Cardiovascular – </a:t>
            </a:r>
            <a:r>
              <a:rPr lang="en-IN" sz="2000" b="1" dirty="0" smtClean="0"/>
              <a:t>Hypertension </a:t>
            </a:r>
            <a:r>
              <a:rPr lang="en-IN" sz="2000" b="1" dirty="0" smtClean="0"/>
              <a:t>/ IHD / Cardiomyopathy / Arrhythmias</a:t>
            </a:r>
          </a:p>
          <a:p>
            <a:r>
              <a:rPr lang="en-IN" sz="2000" b="1" dirty="0" smtClean="0"/>
              <a:t>Sexual Dysfunction </a:t>
            </a:r>
          </a:p>
          <a:p>
            <a:r>
              <a:rPr lang="en-IN" sz="2000" b="1" dirty="0" smtClean="0"/>
              <a:t>Accidents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196449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b="1" dirty="0" smtClean="0"/>
              <a:t>What is Alcohol Abuse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2" y="2289988"/>
            <a:ext cx="11800113" cy="3416300"/>
          </a:xfrm>
        </p:spPr>
        <p:txBody>
          <a:bodyPr>
            <a:noAutofit/>
          </a:bodyPr>
          <a:lstStyle/>
          <a:p>
            <a:pPr lvl="0"/>
            <a:r>
              <a:rPr lang="en-US" sz="2400" b="1" dirty="0"/>
              <a:t>An uncontrollable urge to drink</a:t>
            </a:r>
            <a:endParaRPr lang="en-IN" sz="2400" b="1" dirty="0"/>
          </a:p>
          <a:p>
            <a:pPr lvl="0"/>
            <a:r>
              <a:rPr lang="en-US" sz="2400" b="1" dirty="0"/>
              <a:t>Lack of control over how much you drink</a:t>
            </a:r>
            <a:endParaRPr lang="en-IN" sz="2400" b="1" dirty="0"/>
          </a:p>
          <a:p>
            <a:pPr lvl="0"/>
            <a:r>
              <a:rPr lang="en-US" sz="2400" b="1" dirty="0"/>
              <a:t>Negative thoughts when you're not drinking alcohol</a:t>
            </a:r>
            <a:endParaRPr lang="en-IN" sz="2400" b="1" dirty="0"/>
          </a:p>
          <a:p>
            <a:pPr lvl="0"/>
            <a:r>
              <a:rPr lang="en-US" sz="2400" b="1" dirty="0"/>
              <a:t>Drinking in risky situations</a:t>
            </a:r>
            <a:endParaRPr lang="en-IN" sz="2400" b="1" dirty="0"/>
          </a:p>
          <a:p>
            <a:pPr lvl="0"/>
            <a:r>
              <a:rPr lang="en-US" sz="2400" b="1" dirty="0"/>
              <a:t>Drinking that interferes with fulfilling obligations</a:t>
            </a:r>
            <a:endParaRPr lang="en-IN" sz="2400" b="1" dirty="0"/>
          </a:p>
          <a:p>
            <a:pPr lvl="0"/>
            <a:r>
              <a:rPr lang="en-US" sz="2400" b="1" dirty="0"/>
              <a:t>Continuing to drink even though it causes problems or makes them worsen</a:t>
            </a:r>
            <a:endParaRPr lang="en-IN" sz="2400" b="1" dirty="0"/>
          </a:p>
          <a:p>
            <a:pPr lvl="0"/>
            <a:r>
              <a:rPr lang="en-US" sz="2400" b="1" dirty="0"/>
              <a:t>Stopping or doing less of important activities because of </a:t>
            </a:r>
            <a:r>
              <a:rPr lang="en-US" sz="2400" b="1" dirty="0" smtClean="0"/>
              <a:t>alcohol</a:t>
            </a:r>
          </a:p>
          <a:p>
            <a:pPr lvl="0"/>
            <a:r>
              <a:rPr lang="en-US" sz="2400" b="1" dirty="0" smtClean="0"/>
              <a:t>50% of Alcohol Abuse patients continue to have problems related to alcohol 5 years later but only 10 % develop Alcohol </a:t>
            </a:r>
            <a:r>
              <a:rPr lang="en-US" sz="2400" b="1" dirty="0" err="1" smtClean="0"/>
              <a:t>Dependance</a:t>
            </a:r>
            <a:endParaRPr lang="en-IN" sz="2400" b="1" dirty="0"/>
          </a:p>
          <a:p>
            <a:pPr marL="0" indent="0">
              <a:buNone/>
            </a:pPr>
            <a:endParaRPr lang="en-IN" sz="2400" b="1" dirty="0"/>
          </a:p>
        </p:txBody>
      </p:sp>
    </p:spTree>
    <p:extLst>
      <p:ext uri="{BB962C8B-B14F-4D97-AF65-F5344CB8AC3E}">
        <p14:creationId xmlns:p14="http://schemas.microsoft.com/office/powerpoint/2010/main" xmlns="" val="348875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	</a:t>
            </a:r>
            <a:r>
              <a:rPr lang="en-IN" sz="4400" b="1" dirty="0" smtClean="0"/>
              <a:t>When do You suspect Alcohol Use Disorder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8" y="2603500"/>
            <a:ext cx="11064240" cy="3416300"/>
          </a:xfrm>
        </p:spPr>
        <p:txBody>
          <a:bodyPr>
            <a:noAutofit/>
          </a:bodyPr>
          <a:lstStyle/>
          <a:p>
            <a:pPr lvl="0"/>
            <a:r>
              <a:rPr lang="en-US" sz="2400" b="1" dirty="0"/>
              <a:t>You can't relax or fall asleep without drinking.</a:t>
            </a:r>
            <a:endParaRPr lang="en-IN" sz="2400" b="1" dirty="0"/>
          </a:p>
          <a:p>
            <a:pPr lvl="0"/>
            <a:r>
              <a:rPr lang="en-US" sz="2400" b="1" dirty="0"/>
              <a:t>You need a drink in the morning to get going.</a:t>
            </a:r>
            <a:endParaRPr lang="en-IN" sz="2400" b="1" dirty="0"/>
          </a:p>
          <a:p>
            <a:pPr lvl="0"/>
            <a:r>
              <a:rPr lang="en-US" sz="2400" b="1" dirty="0"/>
              <a:t>To be social, you have to drink.</a:t>
            </a:r>
            <a:endParaRPr lang="en-IN" sz="2400" b="1" dirty="0"/>
          </a:p>
          <a:p>
            <a:pPr lvl="0"/>
            <a:r>
              <a:rPr lang="en-US" sz="2400" b="1" dirty="0"/>
              <a:t>Alcohol serves as your escape from feelings.</a:t>
            </a:r>
            <a:endParaRPr lang="en-IN" sz="2400" b="1" dirty="0"/>
          </a:p>
          <a:p>
            <a:pPr lvl="0"/>
            <a:r>
              <a:rPr lang="en-US" sz="2400" b="1" dirty="0"/>
              <a:t>After drinking, you drive.</a:t>
            </a:r>
            <a:endParaRPr lang="en-IN" sz="2400" b="1" dirty="0"/>
          </a:p>
          <a:p>
            <a:pPr lvl="0"/>
            <a:r>
              <a:rPr lang="en-US" sz="2400" b="1" dirty="0"/>
              <a:t>You mix alcohol and medications.</a:t>
            </a:r>
            <a:endParaRPr lang="en-IN" sz="2400" b="1" dirty="0"/>
          </a:p>
          <a:p>
            <a:pPr lvl="0"/>
            <a:r>
              <a:rPr lang="en-US" sz="2400" b="1" dirty="0"/>
              <a:t>You drink when you're pregnant or caring for small children.</a:t>
            </a:r>
            <a:endParaRPr lang="en-IN" sz="2400" b="1" dirty="0"/>
          </a:p>
          <a:p>
            <a:pPr lvl="0"/>
            <a:r>
              <a:rPr lang="en-US" sz="2400" b="1" dirty="0"/>
              <a:t>When loved ones ask how much you drink, you don't tell the truth</a:t>
            </a:r>
            <a:r>
              <a:rPr lang="en-US" sz="2400" b="1" dirty="0" smtClean="0"/>
              <a:t>.</a:t>
            </a:r>
            <a:endParaRPr lang="en-IN" sz="2400" b="1" dirty="0"/>
          </a:p>
        </p:txBody>
      </p:sp>
    </p:spTree>
    <p:extLst>
      <p:ext uri="{BB962C8B-B14F-4D97-AF65-F5344CB8AC3E}">
        <p14:creationId xmlns:p14="http://schemas.microsoft.com/office/powerpoint/2010/main" xmlns="" val="260091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b="1" dirty="0" smtClean="0"/>
              <a:t>Continue - AUD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7" y="2603500"/>
            <a:ext cx="11103429" cy="364054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sz="3100" b="1" dirty="0"/>
              <a:t>You hurt people or become angry when you drink.</a:t>
            </a:r>
            <a:endParaRPr lang="en-IN" sz="3100" b="1" dirty="0"/>
          </a:p>
          <a:p>
            <a:pPr lvl="0"/>
            <a:r>
              <a:rPr lang="en-US" sz="3100" b="1" dirty="0"/>
              <a:t>It's tough for you to remember what you did when you were drinking.</a:t>
            </a:r>
            <a:endParaRPr lang="en-IN" sz="3100" b="1" dirty="0"/>
          </a:p>
          <a:p>
            <a:pPr lvl="0"/>
            <a:r>
              <a:rPr lang="en-US" sz="3100" b="1" dirty="0"/>
              <a:t>Your responsibilities suffer because of your drinking.</a:t>
            </a:r>
            <a:endParaRPr lang="en-IN" sz="3100" b="1" dirty="0"/>
          </a:p>
          <a:p>
            <a:pPr lvl="0"/>
            <a:r>
              <a:rPr lang="en-US" sz="3100" b="1" dirty="0"/>
              <a:t>Drinking has caused you legal problems.</a:t>
            </a:r>
            <a:endParaRPr lang="en-IN" sz="3100" b="1" dirty="0"/>
          </a:p>
          <a:p>
            <a:pPr lvl="0"/>
            <a:r>
              <a:rPr lang="en-US" sz="3100" b="1" dirty="0"/>
              <a:t>You tried to stop drinking but failed.</a:t>
            </a:r>
            <a:endParaRPr lang="en-IN" sz="3100" b="1" dirty="0"/>
          </a:p>
          <a:p>
            <a:pPr lvl="0"/>
            <a:r>
              <a:rPr lang="en-US" sz="3100" b="1" dirty="0"/>
              <a:t>You can't stop thinking about drinking.</a:t>
            </a:r>
            <a:endParaRPr lang="en-IN" sz="3100" b="1" dirty="0"/>
          </a:p>
          <a:p>
            <a:pPr lvl="0"/>
            <a:r>
              <a:rPr lang="en-US" sz="3100" b="1" dirty="0"/>
              <a:t>To feel the effects of alcohol, you have to drink more and more.</a:t>
            </a:r>
            <a:endParaRPr lang="en-IN" sz="3100" b="1" dirty="0"/>
          </a:p>
          <a:p>
            <a:pPr lvl="0"/>
            <a:r>
              <a:rPr lang="en-US" sz="3100" b="1" dirty="0"/>
              <a:t>You have withdrawal symptoms after you stop drinking for too long, like shakiness, nausea, trouble sleeping, or seizures.</a:t>
            </a:r>
            <a:endParaRPr lang="en-IN" sz="3100" b="1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4674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b="1" dirty="0" smtClean="0"/>
              <a:t>What is Alcohol Addiction / </a:t>
            </a:r>
            <a:r>
              <a:rPr lang="en-IN" sz="4400" b="1" dirty="0" err="1" smtClean="0"/>
              <a:t>Dependance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766" y="2603500"/>
            <a:ext cx="10998925" cy="34163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sz="2800" b="1" dirty="0" smtClean="0"/>
              <a:t>Alcoholism </a:t>
            </a:r>
            <a:r>
              <a:rPr lang="en-US" sz="2800" b="1" dirty="0"/>
              <a:t>is the most serious form of problem drinking, and describes a strong, often uncontrollable, desire to drink. Sufferers of alcoholism will often place drinking above all other obligations, including work and family, and may build up a physical tolerance or experience withdrawal symptoms if they stop.</a:t>
            </a:r>
            <a:endParaRPr lang="en-IN" sz="2800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53512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176</TotalTime>
  <Words>861</Words>
  <Application>Microsoft Office PowerPoint</Application>
  <PresentationFormat>Custom</PresentationFormat>
  <Paragraphs>122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Ion Boardroom</vt:lpstr>
      <vt:lpstr>Alcohol Addiction</vt:lpstr>
      <vt:lpstr>Why is this topic Discussed</vt:lpstr>
      <vt:lpstr>Is Alcohol Beneficial ?</vt:lpstr>
      <vt:lpstr>Problem with Alcohol</vt:lpstr>
      <vt:lpstr>Alcohol and Organ Effects</vt:lpstr>
      <vt:lpstr>What is Alcohol Abuse</vt:lpstr>
      <vt:lpstr> When do You suspect Alcohol Use Disorder</vt:lpstr>
      <vt:lpstr>Continue - AUD</vt:lpstr>
      <vt:lpstr>What is Alcohol Addiction / Dependance</vt:lpstr>
      <vt:lpstr>How do you suspect Alcohol Dependance</vt:lpstr>
      <vt:lpstr>How do we approach such cases</vt:lpstr>
      <vt:lpstr>Treatment Modalities</vt:lpstr>
      <vt:lpstr>Rx - Continued</vt:lpstr>
      <vt:lpstr>Benefits of Rx</vt:lpstr>
      <vt:lpstr>Major Causes of Death</vt:lpstr>
      <vt:lpstr>Role of Rotary</vt:lpstr>
      <vt:lpstr>AWARENESS PROGRAMS</vt:lpstr>
      <vt:lpstr>Identification – Rx and Rehabilitation</vt:lpstr>
      <vt:lpstr>Lets Give up on Alcohol Abuse</vt:lpstr>
      <vt:lpstr>Slide 20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 Addiction</dc:title>
  <dc:creator>HP</dc:creator>
  <cp:lastModifiedBy>DR SHIDHART</cp:lastModifiedBy>
  <cp:revision>26</cp:revision>
  <dcterms:created xsi:type="dcterms:W3CDTF">2020-05-27T06:47:44Z</dcterms:created>
  <dcterms:modified xsi:type="dcterms:W3CDTF">2020-05-27T14:14:58Z</dcterms:modified>
</cp:coreProperties>
</file>